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13641" r:id="rId5"/>
    <p:sldId id="13669" r:id="rId6"/>
    <p:sldId id="13660" r:id="rId7"/>
    <p:sldId id="13662" r:id="rId8"/>
    <p:sldId id="13663" r:id="rId9"/>
    <p:sldId id="13665" r:id="rId10"/>
    <p:sldId id="13667" r:id="rId11"/>
    <p:sldId id="13668" r:id="rId12"/>
    <p:sldId id="13670" r:id="rId13"/>
    <p:sldId id="136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nnicliff, April" initials="TA" lastIdx="33" clrIdx="0">
    <p:extLst>
      <p:ext uri="{19B8F6BF-5375-455C-9EA6-DF929625EA0E}">
        <p15:presenceInfo xmlns:p15="http://schemas.microsoft.com/office/powerpoint/2012/main" userId="S::april.tunnicliff@abbott.com::a7fe2b24-106d-4e79-b68c-b82b6f51c4fb" providerId="AD"/>
      </p:ext>
    </p:extLst>
  </p:cmAuthor>
  <p:cmAuthor id="2" name="Kapfhamer, Gina M" initials="KGM" lastIdx="6" clrIdx="1">
    <p:extLst>
      <p:ext uri="{19B8F6BF-5375-455C-9EA6-DF929625EA0E}">
        <p15:presenceInfo xmlns:p15="http://schemas.microsoft.com/office/powerpoint/2012/main" userId="S::gina.kapfhamer@abbott.com::de8aadc1-91cc-4d31-9d8d-a68dfea95d44" providerId="AD"/>
      </p:ext>
    </p:extLst>
  </p:cmAuthor>
  <p:cmAuthor id="3" name="Jess Todoroff" initials="JT" lastIdx="4" clrIdx="2">
    <p:extLst>
      <p:ext uri="{19B8F6BF-5375-455C-9EA6-DF929625EA0E}">
        <p15:presenceInfo xmlns:p15="http://schemas.microsoft.com/office/powerpoint/2012/main" userId="8b1fe55881be1e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D100"/>
    <a:srgbClr val="D6B10B"/>
    <a:srgbClr val="0289C4"/>
    <a:srgbClr val="033752"/>
    <a:srgbClr val="460968"/>
    <a:srgbClr val="004D7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6357" autoAdjust="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C86C-BD6A-405B-9B78-BA181056AF43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42C6-7982-4575-9FF0-2B8369AE9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0B70C5-F179-4AF9-84A4-81D419FF2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654"/>
          <a:stretch/>
        </p:blipFill>
        <p:spPr>
          <a:xfrm flipH="1" flipV="1">
            <a:off x="-1" y="-4"/>
            <a:ext cx="11952116" cy="6439247"/>
          </a:xfrm>
          <a:prstGeom prst="rect">
            <a:avLst/>
          </a:prstGeom>
        </p:spPr>
      </p:pic>
      <p:sp>
        <p:nvSpPr>
          <p:cNvPr id="22" name="Freeform 29">
            <a:extLst>
              <a:ext uri="{FF2B5EF4-FFF2-40B4-BE49-F238E27FC236}">
                <a16:creationId xmlns:a16="http://schemas.microsoft.com/office/drawing/2014/main" xmlns="" id="{31CB9119-214D-488B-A3F9-1CD415C2FC7D}"/>
              </a:ext>
            </a:extLst>
          </p:cNvPr>
          <p:cNvSpPr/>
          <p:nvPr userDrawn="1"/>
        </p:nvSpPr>
        <p:spPr>
          <a:xfrm>
            <a:off x="-4772" y="0"/>
            <a:ext cx="12197936" cy="6858835"/>
          </a:xfrm>
          <a:custGeom>
            <a:avLst/>
            <a:gdLst>
              <a:gd name="connsiteX0" fmla="*/ 8854389 w 9148452"/>
              <a:gd name="connsiteY0" fmla="*/ 0 h 5143500"/>
              <a:gd name="connsiteX1" fmla="*/ 9148452 w 9148452"/>
              <a:gd name="connsiteY1" fmla="*/ 0 h 5143500"/>
              <a:gd name="connsiteX2" fmla="*/ 9148452 w 9148452"/>
              <a:gd name="connsiteY2" fmla="*/ 5143500 h 5143500"/>
              <a:gd name="connsiteX3" fmla="*/ 0 w 9148452"/>
              <a:gd name="connsiteY3" fmla="*/ 5143500 h 5143500"/>
              <a:gd name="connsiteX4" fmla="*/ 0 w 9148452"/>
              <a:gd name="connsiteY4" fmla="*/ 4458788 h 5143500"/>
              <a:gd name="connsiteX5" fmla="*/ 8111243 w 9148452"/>
              <a:gd name="connsiteY5" fmla="*/ 4458788 h 5143500"/>
              <a:gd name="connsiteX6" fmla="*/ 8854389 w 9148452"/>
              <a:gd name="connsiteY6" fmla="*/ 371564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452" h="5143500">
                <a:moveTo>
                  <a:pt x="8854389" y="0"/>
                </a:moveTo>
                <a:lnTo>
                  <a:pt x="9148452" y="0"/>
                </a:lnTo>
                <a:lnTo>
                  <a:pt x="9148452" y="5143500"/>
                </a:lnTo>
                <a:lnTo>
                  <a:pt x="0" y="5143500"/>
                </a:lnTo>
                <a:lnTo>
                  <a:pt x="0" y="4458788"/>
                </a:lnTo>
                <a:lnTo>
                  <a:pt x="8111243" y="4458788"/>
                </a:lnTo>
                <a:cubicBezTo>
                  <a:pt x="8521671" y="4458788"/>
                  <a:pt x="8854389" y="4126070"/>
                  <a:pt x="8854389" y="37156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628265" y="471057"/>
            <a:ext cx="6371692" cy="817609"/>
          </a:xfrm>
          <a:prstGeom prst="rect">
            <a:avLst/>
          </a:prstGeom>
        </p:spPr>
        <p:txBody>
          <a:bodyPr rIns="0" bIns="0" anchor="t" anchorCtr="0"/>
          <a:lstStyle>
            <a:lvl1pPr algn="l">
              <a:lnSpc>
                <a:spcPct val="80000"/>
              </a:lnSpc>
              <a:defRPr sz="3733" b="1" cap="all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245992-2BC4-BD43-B266-D57D353974A7}"/>
              </a:ext>
            </a:extLst>
          </p:cNvPr>
          <p:cNvSpPr/>
          <p:nvPr userDrawn="1"/>
        </p:nvSpPr>
        <p:spPr>
          <a:xfrm>
            <a:off x="1" y="6151791"/>
            <a:ext cx="12203323" cy="28745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8855ED-47A9-684F-9088-9531B45C6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64" y="6233760"/>
            <a:ext cx="3056465" cy="140851"/>
          </a:xfrm>
          <a:prstGeom prst="rect">
            <a:avLst/>
          </a:prstGeom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2AA6844C-33AE-7346-8836-A21611F44F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628265" y="0"/>
            <a:ext cx="6387016" cy="462504"/>
          </a:xfrm>
        </p:spPr>
        <p:txBody>
          <a:bodyPr rIns="0" bIns="0" anchor="b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 cap="all" spc="67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238FD0B-2AB3-F244-B30A-1BB49EB1F2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3" y="-1"/>
            <a:ext cx="1399083" cy="15240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EF9466A7-649E-1243-BA40-4094AA440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500998" y="208684"/>
            <a:ext cx="2655517" cy="576281"/>
          </a:xfrm>
        </p:spPr>
        <p:txBody>
          <a:bodyPr rIns="0" bIns="0" anchor="t" anchorCtr="0"/>
          <a:lstStyle>
            <a:lvl1pPr algn="r"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9CC670D-500F-2C4C-AB85-D8C2A2477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84412" y="-345490"/>
            <a:ext cx="1696819" cy="234082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37345CA8-DF5A-1149-A4B9-04FCF1FAA8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55443" y="6558400"/>
            <a:ext cx="8881755" cy="191005"/>
          </a:xfrm>
          <a:prstGeom prst="rect">
            <a:avLst/>
          </a:prstGeom>
        </p:spPr>
      </p:pic>
      <p:sp>
        <p:nvSpPr>
          <p:cNvPr id="23" name="Footer Placeholder 6">
            <a:extLst>
              <a:ext uri="{FF2B5EF4-FFF2-40B4-BE49-F238E27FC236}">
                <a16:creationId xmlns:a16="http://schemas.microsoft.com/office/drawing/2014/main" xmlns="" id="{DB7C042D-31BF-4D95-829E-8769FF03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102" y="5843538"/>
            <a:ext cx="8479961" cy="366183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Proprietary and confidential — do not distribute.  </a:t>
            </a:r>
          </a:p>
        </p:txBody>
      </p:sp>
    </p:spTree>
    <p:extLst>
      <p:ext uri="{BB962C8B-B14F-4D97-AF65-F5344CB8AC3E}">
        <p14:creationId xmlns:p14="http://schemas.microsoft.com/office/powerpoint/2010/main" val="42909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8AB63C0-16D4-C347-9FB5-E0D52BB01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1" y="576197"/>
            <a:ext cx="10485660" cy="92081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733" b="1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561F8B2-01E5-BC41-8F0B-2D9C786B98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Proprietary and confidential — do not distribute.  ADD-XXXXXXXXXX</a:t>
            </a:r>
          </a:p>
        </p:txBody>
      </p:sp>
    </p:spTree>
    <p:extLst>
      <p:ext uri="{BB962C8B-B14F-4D97-AF65-F5344CB8AC3E}">
        <p14:creationId xmlns:p14="http://schemas.microsoft.com/office/powerpoint/2010/main" val="8201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BD6156-C6BE-BC46-8BEC-4EDF755BC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17" t="768" r="1448" b="37620"/>
          <a:stretch/>
        </p:blipFill>
        <p:spPr>
          <a:xfrm rot="5400000">
            <a:off x="2670747" y="-2670748"/>
            <a:ext cx="6858000" cy="121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C6E2451-890C-924F-8AE3-3FF3A8AED1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Proprietary and confidential — do not distribute.  ADD-XXXXXXXXXX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28F67A-7FCA-664B-A2AC-EBB036BF9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017" t="766" r="1448" b="37658"/>
          <a:stretch/>
        </p:blipFill>
        <p:spPr>
          <a:xfrm rot="5400000">
            <a:off x="2658980" y="-2658980"/>
            <a:ext cx="6874042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5218" y="585788"/>
            <a:ext cx="10968143" cy="911224"/>
          </a:xfrm>
          <a:prstGeom prst="rect">
            <a:avLst/>
          </a:prstGeom>
        </p:spPr>
        <p:txBody>
          <a:bodyPr vert="horz" lIns="0" tIns="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647826"/>
            <a:ext cx="10972800" cy="457009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5053" y="6491265"/>
            <a:ext cx="390144" cy="292103"/>
          </a:xfrm>
          <a:prstGeom prst="rect">
            <a:avLst/>
          </a:prstGeom>
        </p:spPr>
        <p:txBody>
          <a:bodyPr vert="horz" lIns="0" tIns="45720" rIns="0" bIns="45720" rtlCol="0" anchor="ctr" anchorCtr="0"/>
          <a:lstStyle>
            <a:lvl1pPr algn="l">
              <a:defRPr sz="1067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2F3546-FE9A-F545-A7AE-BC94B81A3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923" y="6464911"/>
            <a:ext cx="4178475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cs typeface="Calibri" panose="020F0502020204030204" pitchFamily="34" charset="0"/>
              </a:rPr>
              <a:t>Proprietary and confidential — do not distribute.  ADD-XXXXXXXXXX</a:t>
            </a:r>
          </a:p>
        </p:txBody>
      </p:sp>
    </p:spTree>
    <p:extLst>
      <p:ext uri="{BB962C8B-B14F-4D97-AF65-F5344CB8AC3E}">
        <p14:creationId xmlns:p14="http://schemas.microsoft.com/office/powerpoint/2010/main" val="23678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681" r:id="rId3"/>
    <p:sldLayoutId id="214748368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733" b="1" kern="1200" cap="none" spc="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6478" indent="-226478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533387" indent="-228594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j-lt"/>
          <a:ea typeface="+mn-ea"/>
          <a:cs typeface="+mn-cs"/>
        </a:defRPr>
      </a:lvl3pPr>
      <a:lvl4pPr marL="836063" indent="-226478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j-lt"/>
          <a:ea typeface="+mn-ea"/>
          <a:cs typeface="+mn-cs"/>
        </a:defRPr>
      </a:lvl4pPr>
      <a:lvl5pPr marL="1142971" indent="-228594" algn="l" defTabSz="121917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55B912-AD7C-394B-91F9-DDE27F24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" r="3115" b="24294"/>
          <a:stretch/>
        </p:blipFill>
        <p:spPr>
          <a:xfrm rot="16200000" flipH="1">
            <a:off x="2658980" y="-2675022"/>
            <a:ext cx="6874042" cy="12192002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94BF97AB-57F4-EF44-A912-B1EBEF55DFEA}"/>
              </a:ext>
            </a:extLst>
          </p:cNvPr>
          <p:cNvSpPr txBox="1">
            <a:spLocks/>
          </p:cNvSpPr>
          <p:nvPr/>
        </p:nvSpPr>
        <p:spPr>
          <a:xfrm>
            <a:off x="404147" y="1216303"/>
            <a:ext cx="7738913" cy="1572710"/>
          </a:xfrm>
          <a:prstGeom prst="rect">
            <a:avLst/>
          </a:prstGeom>
        </p:spPr>
        <p:txBody>
          <a:bodyPr vert="horz" lIns="0" tIns="0" rIns="91440" bIns="45720" rtlCol="0" anchor="ctr" anchorCtr="0">
            <a:noAutofit/>
          </a:bodyPr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33" b="1" kern="1200" cap="none" spc="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D100"/>
                </a:solidFill>
                <a:latin typeface="Cambria" panose="02040503050406030204" pitchFamily="18" charset="0"/>
              </a:rPr>
              <a:t>SARS-CoV-2</a:t>
            </a:r>
            <a:br>
              <a:rPr lang="en-US" sz="6000" dirty="0">
                <a:solidFill>
                  <a:srgbClr val="FFD100"/>
                </a:solidFill>
                <a:latin typeface="Cambria" panose="02040503050406030204" pitchFamily="18" charset="0"/>
              </a:rPr>
            </a:br>
            <a:r>
              <a:rPr lang="bg-BG" sz="4000" dirty="0" smtClean="0">
                <a:solidFill>
                  <a:srgbClr val="FFC000"/>
                </a:solidFill>
                <a:latin typeface="Cambria" panose="02040503050406030204" pitchFamily="18" charset="0"/>
              </a:rPr>
              <a:t>Алгоритъм </a:t>
            </a:r>
            <a:r>
              <a:rPr lang="bg-BG" sz="4000" dirty="0">
                <a:solidFill>
                  <a:srgbClr val="FFC000"/>
                </a:solidFill>
                <a:latin typeface="Cambria" panose="02040503050406030204" pitchFamily="18" charset="0"/>
              </a:rPr>
              <a:t>при интерпретация на</a:t>
            </a:r>
            <a:br>
              <a:rPr lang="bg-BG" sz="4000" dirty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bg-BG" sz="4000" dirty="0">
                <a:solidFill>
                  <a:srgbClr val="FFC000"/>
                </a:solidFill>
                <a:latin typeface="Cambria" panose="02040503050406030204" pitchFamily="18" charset="0"/>
              </a:rPr>
              <a:t>лабораторните резултати</a:t>
            </a:r>
            <a:endParaRPr lang="en-US" sz="4000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8C887F-CE43-EC4F-94D3-8AB7D4F0A37B}"/>
              </a:ext>
            </a:extLst>
          </p:cNvPr>
          <p:cNvSpPr/>
          <p:nvPr/>
        </p:nvSpPr>
        <p:spPr>
          <a:xfrm>
            <a:off x="-1588169" y="752354"/>
            <a:ext cx="1475873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C52AF4E-F2EA-1B4F-91D5-03672E41B230}"/>
              </a:ext>
            </a:extLst>
          </p:cNvPr>
          <p:cNvGrpSpPr/>
          <p:nvPr/>
        </p:nvGrpSpPr>
        <p:grpSpPr>
          <a:xfrm>
            <a:off x="-2056034" y="4930651"/>
            <a:ext cx="915566" cy="632858"/>
            <a:chOff x="1951930" y="4768770"/>
            <a:chExt cx="915566" cy="632858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2DFF73B-3B37-C643-95AE-F8CFE6AD32D1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3F24C54-9AF2-FD44-89F0-37F5BB30DEC5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2C4BBBE-F6EA-D54B-8E2E-8941FB181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BE2F8949-C5AB-5541-BA01-4DD6B8E7D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404A85C2-AB04-ED4F-A79B-E2C4F8A843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77C23908-A89E-B74C-9EB7-D66EC983B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2D556B71-D15E-7647-BB7B-FA3A31BA4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6D81673-3A2A-E140-A8B5-88509DD752F8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xmlns="" id="{62D874E3-09E6-0E49-BBDF-C230CF383DDB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riangle 14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D09A18AC-A01E-2B4A-A24F-454585AE5E97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9CBD7CE-3869-9B49-8F51-24149A96FFAA}"/>
              </a:ext>
            </a:extLst>
          </p:cNvPr>
          <p:cNvSpPr/>
          <p:nvPr/>
        </p:nvSpPr>
        <p:spPr>
          <a:xfrm>
            <a:off x="-1925157" y="774358"/>
            <a:ext cx="617517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D1BA3A1-69A6-AA4A-B8CA-AFE30610E366}"/>
              </a:ext>
            </a:extLst>
          </p:cNvPr>
          <p:cNvSpPr/>
          <p:nvPr/>
        </p:nvSpPr>
        <p:spPr>
          <a:xfrm>
            <a:off x="-1705464" y="996875"/>
            <a:ext cx="178130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xmlns="" id="{9E0E9579-16FF-0145-8A7E-4554A47218BB}"/>
              </a:ext>
            </a:extLst>
          </p:cNvPr>
          <p:cNvSpPr/>
          <p:nvPr/>
        </p:nvSpPr>
        <p:spPr>
          <a:xfrm>
            <a:off x="-2343947" y="314822"/>
            <a:ext cx="1468259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E98C83D-62FD-DF48-A7D6-C129D56113FD}"/>
              </a:ext>
            </a:extLst>
          </p:cNvPr>
          <p:cNvSpPr/>
          <p:nvPr/>
        </p:nvSpPr>
        <p:spPr>
          <a:xfrm rot="10800000">
            <a:off x="-2342587" y="429432"/>
            <a:ext cx="1470336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754B1C3-FE90-BB4E-8E11-709F84B6524E}"/>
              </a:ext>
            </a:extLst>
          </p:cNvPr>
          <p:cNvGrpSpPr/>
          <p:nvPr/>
        </p:nvGrpSpPr>
        <p:grpSpPr>
          <a:xfrm rot="11700000">
            <a:off x="-1167922" y="601793"/>
            <a:ext cx="110117" cy="109623"/>
            <a:chOff x="5102352" y="2951544"/>
            <a:chExt cx="465071" cy="4629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785CEEB-1D0A-424E-BEF7-E78E9D164E6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04FFBCE-51D3-CE40-A9F3-4A613AEEE025}"/>
                </a:ext>
              </a:extLst>
            </p:cNvPr>
            <p:cNvCxnSpPr>
              <a:stCxn id="28" idx="3"/>
              <a:endCxn id="2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3911CCB-3DA6-8C49-8C89-8FB438671C27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1DA4209-33F8-6645-84D4-24C3D2AE4A05}"/>
              </a:ext>
            </a:extLst>
          </p:cNvPr>
          <p:cNvGrpSpPr/>
          <p:nvPr/>
        </p:nvGrpSpPr>
        <p:grpSpPr>
          <a:xfrm rot="16200000">
            <a:off x="-2183747" y="601793"/>
            <a:ext cx="110117" cy="109623"/>
            <a:chOff x="5102352" y="2951544"/>
            <a:chExt cx="465071" cy="46298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6D766433-330A-2145-9EBB-3E30DCBD311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9DB5DE9-AF4E-8249-AE43-871D80C772EC}"/>
                </a:ext>
              </a:extLst>
            </p:cNvPr>
            <p:cNvCxnSpPr>
              <a:stCxn id="32" idx="3"/>
              <a:endCxn id="3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17AA089-091A-8243-93C5-FA1EB10F4686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ound Same Side Corner Rectangle 32">
            <a:extLst>
              <a:ext uri="{FF2B5EF4-FFF2-40B4-BE49-F238E27FC236}">
                <a16:creationId xmlns:a16="http://schemas.microsoft.com/office/drawing/2014/main" xmlns="" id="{3AA98F51-18B7-4940-8A4D-0D40B001E9C1}"/>
              </a:ext>
            </a:extLst>
          </p:cNvPr>
          <p:cNvSpPr/>
          <p:nvPr/>
        </p:nvSpPr>
        <p:spPr>
          <a:xfrm rot="10800000">
            <a:off x="-2340510" y="4629411"/>
            <a:ext cx="1468259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5EB0DE3-CC59-AC42-A39E-7D34283A10FB}"/>
              </a:ext>
            </a:extLst>
          </p:cNvPr>
          <p:cNvSpPr/>
          <p:nvPr/>
        </p:nvSpPr>
        <p:spPr>
          <a:xfrm>
            <a:off x="-2343947" y="4944903"/>
            <a:ext cx="1470336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E503946-A997-894A-A19B-A1627E1CA757}"/>
              </a:ext>
            </a:extLst>
          </p:cNvPr>
          <p:cNvGrpSpPr/>
          <p:nvPr/>
        </p:nvGrpSpPr>
        <p:grpSpPr>
          <a:xfrm rot="900000">
            <a:off x="-2158393" y="4735136"/>
            <a:ext cx="110117" cy="109623"/>
            <a:chOff x="5102352" y="2951544"/>
            <a:chExt cx="465071" cy="46298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C9ABD3EB-BCDB-024F-9877-5A235C7FBBE6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7ED88C1-A942-1E40-A8C3-D5B79E2C8B3C}"/>
                </a:ext>
              </a:extLst>
            </p:cNvPr>
            <p:cNvCxnSpPr>
              <a:stCxn id="38" idx="3"/>
              <a:endCxn id="3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0DADB69F-F513-2847-8DC7-1D8EBE49EB99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E75A815-ED5D-FD40-B213-8EC3F1B72712}"/>
              </a:ext>
            </a:extLst>
          </p:cNvPr>
          <p:cNvGrpSpPr/>
          <p:nvPr/>
        </p:nvGrpSpPr>
        <p:grpSpPr>
          <a:xfrm rot="5400000">
            <a:off x="-1142568" y="4735136"/>
            <a:ext cx="110117" cy="109623"/>
            <a:chOff x="5102352" y="2951544"/>
            <a:chExt cx="465071" cy="46298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24E5725-41C0-744D-BEC8-1C0D62B3143F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34BFE48-78C4-D14F-B09B-709A10217932}"/>
                </a:ext>
              </a:extLst>
            </p:cNvPr>
            <p:cNvCxnSpPr>
              <a:stCxn id="42" idx="3"/>
              <a:endCxn id="4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B889A2F1-ED75-ED4C-BC0E-FBF19810CFAE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xmlns="" id="{02E440B1-F2BC-6243-9167-11619B9AC2E4}"/>
              </a:ext>
            </a:extLst>
          </p:cNvPr>
          <p:cNvSpPr txBox="1">
            <a:spLocks/>
          </p:cNvSpPr>
          <p:nvPr/>
        </p:nvSpPr>
        <p:spPr>
          <a:xfrm>
            <a:off x="616797" y="6464911"/>
            <a:ext cx="4178475" cy="36618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7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6" name="Footer Placeholder 2">
            <a:extLst>
              <a:ext uri="{FF2B5EF4-FFF2-40B4-BE49-F238E27FC236}">
                <a16:creationId xmlns:a16="http://schemas.microsoft.com/office/drawing/2014/main" xmlns="" id="{7E5EF639-E745-084D-B2FD-5C115825540C}"/>
              </a:ext>
            </a:extLst>
          </p:cNvPr>
          <p:cNvSpPr txBox="1">
            <a:spLocks/>
          </p:cNvSpPr>
          <p:nvPr/>
        </p:nvSpPr>
        <p:spPr>
          <a:xfrm>
            <a:off x="404147" y="3690415"/>
            <a:ext cx="6869091" cy="187309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ази презентация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bg-BG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представя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как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могат най-добре да се приложат различните тестове за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COVID-19, както 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и да се подпомогне оценката на състоянието и грижата за пациента през различните фази на инфекцията.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22" y="1838247"/>
            <a:ext cx="3212327" cy="32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5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8ED895D-FA53-F343-BFF7-B377948A1461}"/>
              </a:ext>
            </a:extLst>
          </p:cNvPr>
          <p:cNvSpPr/>
          <p:nvPr/>
        </p:nvSpPr>
        <p:spPr>
          <a:xfrm>
            <a:off x="0" y="3966392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3D35291-D436-5B4A-80A7-E29D1117B775}"/>
              </a:ext>
            </a:extLst>
          </p:cNvPr>
          <p:cNvGrpSpPr/>
          <p:nvPr/>
        </p:nvGrpSpPr>
        <p:grpSpPr>
          <a:xfrm>
            <a:off x="5330160" y="5423770"/>
            <a:ext cx="915566" cy="1116769"/>
            <a:chOff x="1951930" y="4284859"/>
            <a:chExt cx="915566" cy="1116769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A08C5D44-ABB1-8F40-A1CA-953B0809533E}"/>
                </a:ext>
              </a:extLst>
            </p:cNvPr>
            <p:cNvSpPr/>
            <p:nvPr/>
          </p:nvSpPr>
          <p:spPr>
            <a:xfrm>
              <a:off x="1951930" y="4284859"/>
              <a:ext cx="915566" cy="1116769"/>
            </a:xfrm>
            <a:prstGeom prst="roundRect">
              <a:avLst>
                <a:gd name="adj" fmla="val 7132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4EDB42C-76F2-1B48-B085-A144C82EB635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B14C79EE-DE83-B649-9AC5-27293F860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65EA4CC7-1AD4-0D4F-815F-0FAEA6B223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73F40F81-81E6-6243-A7B8-FC2BEA0023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8CE9A5D-9F95-904F-AC82-C2FCA0048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A94BA092-D806-A549-B219-8DD555B261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5629121-1D09-8D40-AC14-9FE5A429622D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29" name="Triangle 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3BAE1BAA-4135-3445-878F-E7D6FBE249CC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riangle 29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xmlns="" id="{3B1F98F6-47CB-9949-AFC4-2D3F56BCFE0D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AA2BEA4-8CAE-5846-8B48-919994B212AE}"/>
              </a:ext>
            </a:extLst>
          </p:cNvPr>
          <p:cNvSpPr/>
          <p:nvPr/>
        </p:nvSpPr>
        <p:spPr>
          <a:xfrm>
            <a:off x="1" y="752354"/>
            <a:ext cx="12192000" cy="53436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9E299-1DF9-4579-8887-E249F20788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1670" y="1176289"/>
            <a:ext cx="10381129" cy="584200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rgbClr val="009CDE"/>
                </a:solidFill>
                <a:latin typeface="Cambria" panose="02040503050406030204" pitchFamily="18" charset="0"/>
              </a:rPr>
              <a:t>В </a:t>
            </a:r>
            <a:r>
              <a:rPr lang="bg-BG" sz="3200" dirty="0" smtClean="0">
                <a:solidFill>
                  <a:srgbClr val="009CDE"/>
                </a:solidFill>
                <a:latin typeface="Cambria" panose="02040503050406030204" pitchFamily="18" charset="0"/>
              </a:rPr>
              <a:t>ДОПЪЛНЕНИЕ: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DD4FBA1E-3804-C04C-994D-372BB9239F7A}"/>
              </a:ext>
            </a:extLst>
          </p:cNvPr>
          <p:cNvSpPr txBox="1">
            <a:spLocks/>
          </p:cNvSpPr>
          <p:nvPr/>
        </p:nvSpPr>
        <p:spPr>
          <a:xfrm>
            <a:off x="614820" y="1874873"/>
            <a:ext cx="11347536" cy="38119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6478" indent="-2264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33387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36063" indent="-22647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142971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ct val="20000"/>
              </a:spcBef>
              <a:buClr>
                <a:srgbClr val="9BBB59">
                  <a:lumMod val="50000"/>
                </a:srgbClr>
              </a:buClr>
              <a:buSzPct val="85000"/>
            </a:pPr>
            <a:r>
              <a:rPr lang="bg-BG" sz="2800" b="0" dirty="0">
                <a:solidFill>
                  <a:prstClr val="black"/>
                </a:solidFill>
                <a:latin typeface="Cambria" panose="02040503050406030204" pitchFamily="18" charset="0"/>
                <a:cs typeface="+mn-cs"/>
              </a:rPr>
              <a:t>При всички случаи, интерпретацията на лабораторните резултати трябва да бъде съобразена с клиничните симптоми на пациента и данните от образните изследвания (например рентгенография, др</a:t>
            </a:r>
            <a:r>
              <a:rPr lang="bg-BG" sz="2800" b="0" dirty="0" smtClean="0">
                <a:solidFill>
                  <a:prstClr val="black"/>
                </a:solidFill>
                <a:latin typeface="Cambria" panose="02040503050406030204" pitchFamily="18" charset="0"/>
                <a:cs typeface="+mn-cs"/>
              </a:rPr>
              <a:t>.)</a:t>
            </a:r>
            <a:r>
              <a:rPr lang="en-US" sz="2800" b="0" dirty="0" smtClean="0">
                <a:solidFill>
                  <a:prstClr val="black"/>
                </a:solidFill>
                <a:latin typeface="Cambria" panose="02040503050406030204" pitchFamily="18" charset="0"/>
                <a:cs typeface="+mn-cs"/>
              </a:rPr>
              <a:t>.</a:t>
            </a:r>
            <a:endParaRPr lang="bg-BG" sz="2800" b="0" dirty="0">
              <a:solidFill>
                <a:prstClr val="black"/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757" y="4145901"/>
            <a:ext cx="1330954" cy="143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4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85" y="5611527"/>
            <a:ext cx="1191614" cy="1191614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9BB07DCD-F47E-E341-938C-D2A2E27F5BFC}"/>
              </a:ext>
            </a:extLst>
          </p:cNvPr>
          <p:cNvSpPr/>
          <p:nvPr/>
        </p:nvSpPr>
        <p:spPr>
          <a:xfrm>
            <a:off x="0" y="3966392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DBB37-CFA1-064B-BBAF-9009CF07989D}"/>
              </a:ext>
            </a:extLst>
          </p:cNvPr>
          <p:cNvSpPr/>
          <p:nvPr/>
        </p:nvSpPr>
        <p:spPr>
          <a:xfrm>
            <a:off x="1" y="752354"/>
            <a:ext cx="12192000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2C57D7-DE79-F14E-8871-6A517EA9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" y="1047716"/>
            <a:ext cx="9537531" cy="32177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EAE3516-1E92-B741-987F-0F70C1D57F0E}"/>
              </a:ext>
            </a:extLst>
          </p:cNvPr>
          <p:cNvSpPr/>
          <p:nvPr/>
        </p:nvSpPr>
        <p:spPr>
          <a:xfrm>
            <a:off x="1798181" y="4783186"/>
            <a:ext cx="9504604" cy="887753"/>
          </a:xfrm>
          <a:prstGeom prst="rect">
            <a:avLst/>
          </a:prstGeom>
        </p:spPr>
        <p:txBody>
          <a:bodyPr wrap="square" lIns="0" tIns="182880" rIns="0" bIns="0"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Пациентът е в начална фаза на инфекцията, когато в тялото все още не са образувани антитела или са в толкова малко количество, че не се идентифицират с наличните  изследванията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DFA27D-9DAB-134A-80FC-B4F30D07C732}"/>
              </a:ext>
            </a:extLst>
          </p:cNvPr>
          <p:cNvGrpSpPr/>
          <p:nvPr/>
        </p:nvGrpSpPr>
        <p:grpSpPr>
          <a:xfrm>
            <a:off x="2400895" y="4324118"/>
            <a:ext cx="5268602" cy="208345"/>
            <a:chOff x="6093218" y="4312543"/>
            <a:chExt cx="5268602" cy="20834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0C55551-D919-E542-B144-DD93D1FCD273}"/>
                </a:ext>
              </a:extLst>
            </p:cNvPr>
            <p:cNvGrpSpPr/>
            <p:nvPr/>
          </p:nvGrpSpPr>
          <p:grpSpPr>
            <a:xfrm>
              <a:off x="6093218" y="4312543"/>
              <a:ext cx="1030146" cy="208345"/>
              <a:chOff x="7974957" y="4312543"/>
              <a:chExt cx="1030146" cy="20834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0AC7DC7B-5FEC-594E-A85C-FB0F1E501ECD}"/>
                  </a:ext>
                </a:extLst>
              </p:cNvPr>
              <p:cNvCxnSpPr/>
              <p:nvPr/>
            </p:nvCxnSpPr>
            <p:spPr>
              <a:xfrm>
                <a:off x="7974957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7797824B-037D-DF40-AA57-8A4D3DD038F3}"/>
                  </a:ext>
                </a:extLst>
              </p:cNvPr>
              <p:cNvSpPr/>
              <p:nvPr/>
            </p:nvSpPr>
            <p:spPr>
              <a:xfrm>
                <a:off x="8299047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Viral RNA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8C71046-42F1-6448-86B1-FDCCD22B073A}"/>
                </a:ext>
              </a:extLst>
            </p:cNvPr>
            <p:cNvGrpSpPr/>
            <p:nvPr/>
          </p:nvGrpSpPr>
          <p:grpSpPr>
            <a:xfrm>
              <a:off x="7328033" y="4312543"/>
              <a:ext cx="1030146" cy="208345"/>
              <a:chOff x="9296400" y="4312543"/>
              <a:chExt cx="1030146" cy="2083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1C51C30-06F1-DA45-9C09-3C15B34D9D99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rgbClr val="4609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41C3895-AE56-AE40-AA20-43D5806F25E2}"/>
                  </a:ext>
                </a:extLst>
              </p:cNvPr>
              <p:cNvSpPr/>
              <p:nvPr/>
            </p:nvSpPr>
            <p:spPr>
              <a:xfrm>
                <a:off x="9620490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Antigen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C384C68-D726-974B-957B-F1EB97EED784}"/>
                </a:ext>
              </a:extLst>
            </p:cNvPr>
            <p:cNvGrpSpPr/>
            <p:nvPr/>
          </p:nvGrpSpPr>
          <p:grpSpPr>
            <a:xfrm>
              <a:off x="8547233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FC288E3-7C21-5143-B340-FBA4A106829F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E62511D-69F8-6A4B-AAEF-2587B2F12E50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IgM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A2448044-A41A-1542-984E-E2324AD56B0E}"/>
                </a:ext>
              </a:extLst>
            </p:cNvPr>
            <p:cNvGrpSpPr/>
            <p:nvPr/>
          </p:nvGrpSpPr>
          <p:grpSpPr>
            <a:xfrm>
              <a:off x="10134600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00DE3017-90C8-364C-95DC-CC36E016B7FB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EB098DA-58F2-2648-8611-9C0CF1862267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IgG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C049D18-ADEF-8E4B-AC8C-8A8F558EFBA3}"/>
              </a:ext>
            </a:extLst>
          </p:cNvPr>
          <p:cNvGrpSpPr/>
          <p:nvPr/>
        </p:nvGrpSpPr>
        <p:grpSpPr>
          <a:xfrm>
            <a:off x="29440" y="4930651"/>
            <a:ext cx="915566" cy="632858"/>
            <a:chOff x="1951930" y="4768770"/>
            <a:chExt cx="915566" cy="632858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187AFAB8-FAA2-3242-B8FA-6036247E76C9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3EE16AD-A12F-EF47-893C-2C3746B303CA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0897747-A0C3-274C-9563-85056557E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C43A5BFF-13BF-A546-9008-B8F8BA997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565266F9-8BB1-F94B-B44C-35DCCD633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696E8099-9792-D540-892E-76D878A66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522C62D-238D-7747-97A1-3E87262D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6785AD61-1535-294F-ABAF-DCAA40672E42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76" name="Triangle 7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23CFE65F-E33D-644D-BAB8-F57E91EFDA50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riangle 7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1FCEA917-9504-8249-8C3C-951CA1A69522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1A1B55E-3B32-C043-AE64-07B95673AC3C}"/>
              </a:ext>
            </a:extLst>
          </p:cNvPr>
          <p:cNvSpPr/>
          <p:nvPr/>
        </p:nvSpPr>
        <p:spPr>
          <a:xfrm>
            <a:off x="160317" y="774358"/>
            <a:ext cx="617517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D9497360-5210-AA48-B200-E5642532D318}"/>
              </a:ext>
            </a:extLst>
          </p:cNvPr>
          <p:cNvSpPr/>
          <p:nvPr/>
        </p:nvSpPr>
        <p:spPr>
          <a:xfrm>
            <a:off x="380010" y="996875"/>
            <a:ext cx="178130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xmlns="" id="{15DE50B1-C232-B146-8C9B-151B7515C23B}"/>
              </a:ext>
            </a:extLst>
          </p:cNvPr>
          <p:cNvSpPr/>
          <p:nvPr/>
        </p:nvSpPr>
        <p:spPr>
          <a:xfrm>
            <a:off x="-258473" y="314822"/>
            <a:ext cx="1468259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319EB1D-7BFA-2D44-9B2A-49AE8ABC4F30}"/>
              </a:ext>
            </a:extLst>
          </p:cNvPr>
          <p:cNvSpPr/>
          <p:nvPr/>
        </p:nvSpPr>
        <p:spPr>
          <a:xfrm rot="10800000">
            <a:off x="-257113" y="429432"/>
            <a:ext cx="1470336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DDC4686-9D86-0C4B-8E56-AEFA95C375F7}"/>
              </a:ext>
            </a:extLst>
          </p:cNvPr>
          <p:cNvGrpSpPr/>
          <p:nvPr/>
        </p:nvGrpSpPr>
        <p:grpSpPr>
          <a:xfrm rot="11700000">
            <a:off x="917552" y="601793"/>
            <a:ext cx="110117" cy="109623"/>
            <a:chOff x="5102352" y="2951544"/>
            <a:chExt cx="465071" cy="46298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0E14AF2-2B88-4243-BD94-307BAE955DE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6F3A8F6-7A45-A14F-8EDB-57F3DC212C7A}"/>
                </a:ext>
              </a:extLst>
            </p:cNvPr>
            <p:cNvCxnSpPr>
              <a:stCxn id="108" idx="3"/>
              <a:endCxn id="10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F6FD0447-51FA-6347-9DE0-70997586FB15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69E2281-6167-5E41-A4C1-FC6F729FE64B}"/>
              </a:ext>
            </a:extLst>
          </p:cNvPr>
          <p:cNvGrpSpPr/>
          <p:nvPr/>
        </p:nvGrpSpPr>
        <p:grpSpPr>
          <a:xfrm rot="16200000">
            <a:off x="-98273" y="601793"/>
            <a:ext cx="110117" cy="109623"/>
            <a:chOff x="5102352" y="2951544"/>
            <a:chExt cx="465071" cy="46298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0A40381-0DF2-E64D-9C9A-3DCFDC9D8235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60E24C7-AF41-6D4D-A348-4F4EA88FF374}"/>
                </a:ext>
              </a:extLst>
            </p:cNvPr>
            <p:cNvCxnSpPr>
              <a:stCxn id="105" idx="3"/>
              <a:endCxn id="105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64D184F1-B031-F049-B6C8-AB765A085833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3" name="Round Same Side Corner Rectangle 122">
            <a:extLst>
              <a:ext uri="{FF2B5EF4-FFF2-40B4-BE49-F238E27FC236}">
                <a16:creationId xmlns:a16="http://schemas.microsoft.com/office/drawing/2014/main" xmlns="" id="{C838B0AE-38C9-6648-8EE8-65BD8F106B18}"/>
              </a:ext>
            </a:extLst>
          </p:cNvPr>
          <p:cNvSpPr/>
          <p:nvPr/>
        </p:nvSpPr>
        <p:spPr>
          <a:xfrm rot="10800000">
            <a:off x="-255036" y="4629411"/>
            <a:ext cx="1468259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08A70DA-53C9-2546-BBE2-58626269BCD0}"/>
              </a:ext>
            </a:extLst>
          </p:cNvPr>
          <p:cNvSpPr/>
          <p:nvPr/>
        </p:nvSpPr>
        <p:spPr>
          <a:xfrm>
            <a:off x="-258473" y="4944903"/>
            <a:ext cx="1470336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116EB78-FB5A-5D4F-9A7D-EFC5B3676B5D}"/>
              </a:ext>
            </a:extLst>
          </p:cNvPr>
          <p:cNvGrpSpPr/>
          <p:nvPr/>
        </p:nvGrpSpPr>
        <p:grpSpPr>
          <a:xfrm rot="900000">
            <a:off x="-72919" y="4735136"/>
            <a:ext cx="110117" cy="109623"/>
            <a:chOff x="5102352" y="2951544"/>
            <a:chExt cx="465071" cy="4629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1CE47AF5-D368-AD4C-836E-F0432F5A62F2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77B4C03-37DE-7A40-B225-8061FD7232D9}"/>
                </a:ext>
              </a:extLst>
            </p:cNvPr>
            <p:cNvCxnSpPr>
              <a:stCxn id="122" idx="3"/>
              <a:endCxn id="12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28E0BF89-FADB-DE4E-AE9A-F0325481759A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1B0108D2-98E4-4346-9F26-72EBBCB30EE6}"/>
              </a:ext>
            </a:extLst>
          </p:cNvPr>
          <p:cNvGrpSpPr/>
          <p:nvPr/>
        </p:nvGrpSpPr>
        <p:grpSpPr>
          <a:xfrm rot="5400000">
            <a:off x="942906" y="4735136"/>
            <a:ext cx="110117" cy="109623"/>
            <a:chOff x="5102352" y="2951544"/>
            <a:chExt cx="465071" cy="4629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D277942-D889-924C-A491-28419D88321A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5196BCF-4144-414E-9278-7EA2B3D77458}"/>
                </a:ext>
              </a:extLst>
            </p:cNvPr>
            <p:cNvCxnSpPr>
              <a:stCxn id="119" idx="3"/>
              <a:endCxn id="119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7A509338-DDB4-BA41-8649-D4F40ECA8F54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B52DDA-433E-9B4C-9A32-C39578BB3256}"/>
              </a:ext>
            </a:extLst>
          </p:cNvPr>
          <p:cNvGrpSpPr/>
          <p:nvPr/>
        </p:nvGrpSpPr>
        <p:grpSpPr>
          <a:xfrm>
            <a:off x="10144746" y="990599"/>
            <a:ext cx="2047253" cy="3107295"/>
            <a:chOff x="10144746" y="990599"/>
            <a:chExt cx="2047253" cy="31072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1B8FBE7-33CC-1D4E-8D95-CD5464BA2611}"/>
                </a:ext>
              </a:extLst>
            </p:cNvPr>
            <p:cNvGrpSpPr/>
            <p:nvPr/>
          </p:nvGrpSpPr>
          <p:grpSpPr>
            <a:xfrm>
              <a:off x="10144746" y="1524794"/>
              <a:ext cx="2047253" cy="2573100"/>
              <a:chOff x="10144746" y="1524794"/>
              <a:chExt cx="2047253" cy="25731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3791E8D-A28B-384B-ABCE-813C07E5AD65}"/>
                  </a:ext>
                </a:extLst>
              </p:cNvPr>
              <p:cNvGrpSpPr/>
              <p:nvPr/>
            </p:nvGrpSpPr>
            <p:grpSpPr>
              <a:xfrm>
                <a:off x="10144746" y="1524794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D8C8640-1DF5-E44B-89A1-1D4A583C52BB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6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RNA</a:t>
                  </a:r>
                  <a:r>
                    <a:rPr lang="bg-BG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SARS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2517C795-5456-324D-98F0-E0A45452A6C3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E06DF47-7D10-3347-B16E-F3EA852B1D9E}"/>
                  </a:ext>
                </a:extLst>
              </p:cNvPr>
              <p:cNvGrpSpPr/>
              <p:nvPr/>
            </p:nvGrpSpPr>
            <p:grpSpPr>
              <a:xfrm>
                <a:off x="10144746" y="20574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xmlns="" id="{B4AFD91B-6634-3447-83F0-08F22B3F97D9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rgbClr val="460968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Antigen 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– PANBIO Rapid test SARS </a:t>
                  </a:r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xmlns="" id="{F90FC726-1C68-F940-8B8C-33B6DF6951EB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F64CCB35-E124-7C4F-86C1-BB72E50E8BAA}"/>
                  </a:ext>
                </a:extLst>
              </p:cNvPr>
              <p:cNvGrpSpPr/>
              <p:nvPr/>
            </p:nvGrpSpPr>
            <p:grpSpPr>
              <a:xfrm>
                <a:off x="10144746" y="2599765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D3A0BB74-B1A6-DA4A-9F2D-653543AED71A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bg2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IgM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SARS-CoV-2-IgM</a:t>
                  </a:r>
                </a:p>
                <a:p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xmlns="" id="{A7B01C4F-03DD-B340-AA9F-E8B48F2205E2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1D2ECF7D-E859-7146-A6E0-3FF21A949141}"/>
                  </a:ext>
                </a:extLst>
              </p:cNvPr>
              <p:cNvGrpSpPr/>
              <p:nvPr/>
            </p:nvGrpSpPr>
            <p:grpSpPr>
              <a:xfrm>
                <a:off x="10144746" y="3128682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FE01E4F7-ACE5-384B-9D52-83D4A146144F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>
                    <a:defRPr/>
                  </a:pP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SARS-CoV-2-IgG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FCAE84DD-3F70-D54D-93A8-25C60919B40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2DC95AF-E9CA-D743-BC24-C4AB870C381F}"/>
                  </a:ext>
                </a:extLst>
              </p:cNvPr>
              <p:cNvGrpSpPr/>
              <p:nvPr/>
            </p:nvGrpSpPr>
            <p:grpSpPr>
              <a:xfrm>
                <a:off x="10144746" y="36576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E8667FA0-2276-8541-836D-6D693F5260C7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 Quant (SP) 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D454426E-B40F-B54A-A911-29F6FE3DB76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068F0B1-45EE-7F4E-AB80-0099C36B3AF1}"/>
                </a:ext>
              </a:extLst>
            </p:cNvPr>
            <p:cNvSpPr txBox="1"/>
            <p:nvPr/>
          </p:nvSpPr>
          <p:spPr>
            <a:xfrm>
              <a:off x="10146082" y="990599"/>
              <a:ext cx="2045917" cy="440294"/>
            </a:xfrm>
            <a:prstGeom prst="rect">
              <a:avLst/>
            </a:prstGeom>
            <a:noFill/>
            <a:ln w="50800" cap="sq">
              <a:noFill/>
              <a:miter lim="800000"/>
            </a:ln>
          </p:spPr>
          <p:txBody>
            <a:bodyPr wrap="square" lIns="0" tIns="0" rIns="0" bIns="0" rtlCol="0" anchor="b">
              <a:noAutofit/>
            </a:bodyPr>
            <a:lstStyle/>
            <a:p>
              <a:pPr lvl="0" algn="ctr"/>
              <a:r>
                <a:rPr lang="bg-BG" sz="2800" b="1" dirty="0">
                  <a:solidFill>
                    <a:srgbClr val="0337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Резултати</a:t>
              </a:r>
              <a:endPara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49A21B41-C43C-AB47-A8A6-F9DF70B13C58}"/>
              </a:ext>
            </a:extLst>
          </p:cNvPr>
          <p:cNvGrpSpPr/>
          <p:nvPr/>
        </p:nvGrpSpPr>
        <p:grpSpPr>
          <a:xfrm>
            <a:off x="10680717" y="239359"/>
            <a:ext cx="1192734" cy="307777"/>
            <a:chOff x="9429432" y="239359"/>
            <a:chExt cx="1192734" cy="307777"/>
          </a:xfrm>
        </p:grpSpPr>
        <p:sp>
          <p:nvSpPr>
            <p:cNvPr id="85" name="Triangle 84">
              <a:extLst>
                <a:ext uri="{FF2B5EF4-FFF2-40B4-BE49-F238E27FC236}">
                  <a16:creationId xmlns:a16="http://schemas.microsoft.com/office/drawing/2014/main" xmlns="" id="{8234F534-37A9-6545-9BBA-2A7F27FDB14D}"/>
                </a:ext>
              </a:extLst>
            </p:cNvPr>
            <p:cNvSpPr/>
            <p:nvPr/>
          </p:nvSpPr>
          <p:spPr>
            <a:xfrm rot="5400000">
              <a:off x="10514653" y="356532"/>
              <a:ext cx="146274" cy="687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97C506E7-487D-A74F-9685-61483F77E4C2}"/>
                </a:ext>
              </a:extLst>
            </p:cNvPr>
            <p:cNvSpPr txBox="1"/>
            <p:nvPr/>
          </p:nvSpPr>
          <p:spPr>
            <a:xfrm>
              <a:off x="9429432" y="239359"/>
              <a:ext cx="11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0" name="Footer Placeholder 2">
            <a:extLst>
              <a:ext uri="{FF2B5EF4-FFF2-40B4-BE49-F238E27FC236}">
                <a16:creationId xmlns:a16="http://schemas.microsoft.com/office/drawing/2014/main" xmlns="" id="{D96E706D-7B9D-9444-BA74-1660682C7311}"/>
              </a:ext>
            </a:extLst>
          </p:cNvPr>
          <p:cNvSpPr txBox="1">
            <a:spLocks/>
          </p:cNvSpPr>
          <p:nvPr/>
        </p:nvSpPr>
        <p:spPr>
          <a:xfrm>
            <a:off x="199353" y="5883965"/>
            <a:ext cx="1142429" cy="44726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1200" dirty="0">
              <a:solidFill>
                <a:srgbClr val="7F7F7F"/>
              </a:solidFill>
              <a:cs typeface="Calibri" panose="020F0502020204030204" pitchFamily="34" charset="0"/>
            </a:endParaRPr>
          </a:p>
        </p:txBody>
      </p:sp>
      <p:sp>
        <p:nvSpPr>
          <p:cNvPr id="114" name="Triangle 113">
            <a:extLst>
              <a:ext uri="{FF2B5EF4-FFF2-40B4-BE49-F238E27FC236}">
                <a16:creationId xmlns:a16="http://schemas.microsoft.com/office/drawing/2014/main" xmlns="" id="{2A438743-FE6F-FB41-A030-71E4D593C594}"/>
              </a:ext>
            </a:extLst>
          </p:cNvPr>
          <p:cNvSpPr/>
          <p:nvPr/>
        </p:nvSpPr>
        <p:spPr>
          <a:xfrm>
            <a:off x="288140" y="5633926"/>
            <a:ext cx="467234" cy="16058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40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85" y="5611527"/>
            <a:ext cx="1191614" cy="1191614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617F2E07-14F6-3947-AD14-A303B38717C7}"/>
              </a:ext>
            </a:extLst>
          </p:cNvPr>
          <p:cNvSpPr/>
          <p:nvPr/>
        </p:nvSpPr>
        <p:spPr>
          <a:xfrm>
            <a:off x="0" y="3950208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DBB37-CFA1-064B-BBAF-9009CF07989D}"/>
              </a:ext>
            </a:extLst>
          </p:cNvPr>
          <p:cNvSpPr/>
          <p:nvPr/>
        </p:nvSpPr>
        <p:spPr>
          <a:xfrm>
            <a:off x="1" y="752354"/>
            <a:ext cx="12192000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32DF0A6-3CF4-AA4E-BD5F-DD3D25FEB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" y="1047716"/>
            <a:ext cx="9537531" cy="321777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DFA27D-9DAB-134A-80FC-B4F30D07C732}"/>
              </a:ext>
            </a:extLst>
          </p:cNvPr>
          <p:cNvGrpSpPr/>
          <p:nvPr/>
        </p:nvGrpSpPr>
        <p:grpSpPr>
          <a:xfrm>
            <a:off x="2400895" y="4324118"/>
            <a:ext cx="5268602" cy="208345"/>
            <a:chOff x="6093218" y="4312543"/>
            <a:chExt cx="5268602" cy="20834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0C55551-D919-E542-B144-DD93D1FCD273}"/>
                </a:ext>
              </a:extLst>
            </p:cNvPr>
            <p:cNvGrpSpPr/>
            <p:nvPr/>
          </p:nvGrpSpPr>
          <p:grpSpPr>
            <a:xfrm>
              <a:off x="6093218" y="4312543"/>
              <a:ext cx="1030146" cy="208345"/>
              <a:chOff x="7974957" y="4312543"/>
              <a:chExt cx="1030146" cy="20834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0AC7DC7B-5FEC-594E-A85C-FB0F1E501ECD}"/>
                  </a:ext>
                </a:extLst>
              </p:cNvPr>
              <p:cNvCxnSpPr/>
              <p:nvPr/>
            </p:nvCxnSpPr>
            <p:spPr>
              <a:xfrm>
                <a:off x="7974957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7797824B-037D-DF40-AA57-8A4D3DD038F3}"/>
                  </a:ext>
                </a:extLst>
              </p:cNvPr>
              <p:cNvSpPr/>
              <p:nvPr/>
            </p:nvSpPr>
            <p:spPr>
              <a:xfrm>
                <a:off x="8299047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Viral RNA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8C71046-42F1-6448-86B1-FDCCD22B073A}"/>
                </a:ext>
              </a:extLst>
            </p:cNvPr>
            <p:cNvGrpSpPr/>
            <p:nvPr/>
          </p:nvGrpSpPr>
          <p:grpSpPr>
            <a:xfrm>
              <a:off x="7328033" y="4312543"/>
              <a:ext cx="1030146" cy="208345"/>
              <a:chOff x="9296400" y="4312543"/>
              <a:chExt cx="1030146" cy="2083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1C51C30-06F1-DA45-9C09-3C15B34D9D99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rgbClr val="4609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41C3895-AE56-AE40-AA20-43D5806F25E2}"/>
                  </a:ext>
                </a:extLst>
              </p:cNvPr>
              <p:cNvSpPr/>
              <p:nvPr/>
            </p:nvSpPr>
            <p:spPr>
              <a:xfrm>
                <a:off x="9620490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Antigen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C384C68-D726-974B-957B-F1EB97EED784}"/>
                </a:ext>
              </a:extLst>
            </p:cNvPr>
            <p:cNvGrpSpPr/>
            <p:nvPr/>
          </p:nvGrpSpPr>
          <p:grpSpPr>
            <a:xfrm>
              <a:off x="8547233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FC288E3-7C21-5143-B340-FBA4A106829F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E62511D-69F8-6A4B-AAEF-2587B2F12E50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IgM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A2448044-A41A-1542-984E-E2324AD56B0E}"/>
                </a:ext>
              </a:extLst>
            </p:cNvPr>
            <p:cNvGrpSpPr/>
            <p:nvPr/>
          </p:nvGrpSpPr>
          <p:grpSpPr>
            <a:xfrm>
              <a:off x="10134600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00DE3017-90C8-364C-95DC-CC36E016B7FB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EB098DA-58F2-2648-8611-9C0CF1862267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IgG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C049D18-ADEF-8E4B-AC8C-8A8F558EFBA3}"/>
              </a:ext>
            </a:extLst>
          </p:cNvPr>
          <p:cNvGrpSpPr/>
          <p:nvPr/>
        </p:nvGrpSpPr>
        <p:grpSpPr>
          <a:xfrm>
            <a:off x="1320090" y="4930651"/>
            <a:ext cx="915566" cy="632858"/>
            <a:chOff x="1951930" y="4768770"/>
            <a:chExt cx="915566" cy="632858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187AFAB8-FAA2-3242-B8FA-6036247E76C9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3EE16AD-A12F-EF47-893C-2C3746B303CA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0897747-A0C3-274C-9563-85056557E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C43A5BFF-13BF-A546-9008-B8F8BA997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565266F9-8BB1-F94B-B44C-35DCCD633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696E8099-9792-D540-892E-76D878A66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522C62D-238D-7747-97A1-3E87262D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6785AD61-1535-294F-ABAF-DCAA40672E42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76" name="Triangle 7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23CFE65F-E33D-644D-BAB8-F57E91EFDA50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riangle 7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1FCEA917-9504-8249-8C3C-951CA1A69522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1A1B55E-3B32-C043-AE64-07B95673AC3C}"/>
              </a:ext>
            </a:extLst>
          </p:cNvPr>
          <p:cNvSpPr/>
          <p:nvPr/>
        </p:nvSpPr>
        <p:spPr>
          <a:xfrm>
            <a:off x="325120" y="774358"/>
            <a:ext cx="2895158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D9497360-5210-AA48-B200-E5642532D318}"/>
              </a:ext>
            </a:extLst>
          </p:cNvPr>
          <p:cNvSpPr/>
          <p:nvPr/>
        </p:nvSpPr>
        <p:spPr>
          <a:xfrm>
            <a:off x="538480" y="996875"/>
            <a:ext cx="2453198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xmlns="" id="{15DE50B1-C232-B146-8C9B-151B7515C23B}"/>
              </a:ext>
            </a:extLst>
          </p:cNvPr>
          <p:cNvSpPr/>
          <p:nvPr/>
        </p:nvSpPr>
        <p:spPr>
          <a:xfrm>
            <a:off x="50703" y="314822"/>
            <a:ext cx="3443638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319EB1D-7BFA-2D44-9B2A-49AE8ABC4F30}"/>
              </a:ext>
            </a:extLst>
          </p:cNvPr>
          <p:cNvSpPr/>
          <p:nvPr/>
        </p:nvSpPr>
        <p:spPr>
          <a:xfrm rot="10800000">
            <a:off x="47847" y="429432"/>
            <a:ext cx="3449436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DDC4686-9D86-0C4B-8E56-AEFA95C375F7}"/>
              </a:ext>
            </a:extLst>
          </p:cNvPr>
          <p:cNvGrpSpPr/>
          <p:nvPr/>
        </p:nvGrpSpPr>
        <p:grpSpPr>
          <a:xfrm rot="11700000">
            <a:off x="3252088" y="601795"/>
            <a:ext cx="110117" cy="109623"/>
            <a:chOff x="5102352" y="2951544"/>
            <a:chExt cx="465071" cy="46298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0E14AF2-2B88-4243-BD94-307BAE955DE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6F3A8F6-7A45-A14F-8EDB-57F3DC212C7A}"/>
                </a:ext>
              </a:extLst>
            </p:cNvPr>
            <p:cNvCxnSpPr>
              <a:stCxn id="108" idx="3"/>
              <a:endCxn id="10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F6FD0447-51FA-6347-9DE0-70997586FB15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69E2281-6167-5E41-A4C1-FC6F729FE64B}"/>
              </a:ext>
            </a:extLst>
          </p:cNvPr>
          <p:cNvGrpSpPr/>
          <p:nvPr/>
        </p:nvGrpSpPr>
        <p:grpSpPr>
          <a:xfrm rot="16200000">
            <a:off x="175525" y="601793"/>
            <a:ext cx="110117" cy="109623"/>
            <a:chOff x="5102352" y="2951544"/>
            <a:chExt cx="465071" cy="46298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0A40381-0DF2-E64D-9C9A-3DCFDC9D8235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60E24C7-AF41-6D4D-A348-4F4EA88FF374}"/>
                </a:ext>
              </a:extLst>
            </p:cNvPr>
            <p:cNvCxnSpPr>
              <a:stCxn id="105" idx="3"/>
              <a:endCxn id="105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64D184F1-B031-F049-B6C8-AB765A085833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3" name="Round Same Side Corner Rectangle 122">
            <a:extLst>
              <a:ext uri="{FF2B5EF4-FFF2-40B4-BE49-F238E27FC236}">
                <a16:creationId xmlns:a16="http://schemas.microsoft.com/office/drawing/2014/main" xmlns="" id="{C838B0AE-38C9-6648-8EE8-65BD8F106B18}"/>
              </a:ext>
            </a:extLst>
          </p:cNvPr>
          <p:cNvSpPr/>
          <p:nvPr/>
        </p:nvSpPr>
        <p:spPr>
          <a:xfrm rot="10800000">
            <a:off x="51198" y="4629410"/>
            <a:ext cx="3445628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08A70DA-53C9-2546-BBE2-58626269BCD0}"/>
              </a:ext>
            </a:extLst>
          </p:cNvPr>
          <p:cNvSpPr/>
          <p:nvPr/>
        </p:nvSpPr>
        <p:spPr>
          <a:xfrm>
            <a:off x="43132" y="4944902"/>
            <a:ext cx="3450501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116EB78-FB5A-5D4F-9A7D-EFC5B3676B5D}"/>
              </a:ext>
            </a:extLst>
          </p:cNvPr>
          <p:cNvGrpSpPr/>
          <p:nvPr/>
        </p:nvGrpSpPr>
        <p:grpSpPr>
          <a:xfrm rot="900000">
            <a:off x="173075" y="4735136"/>
            <a:ext cx="110117" cy="109623"/>
            <a:chOff x="5102352" y="2951544"/>
            <a:chExt cx="465071" cy="4629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1CE47AF5-D368-AD4C-836E-F0432F5A62F2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77B4C03-37DE-7A40-B225-8061FD7232D9}"/>
                </a:ext>
              </a:extLst>
            </p:cNvPr>
            <p:cNvCxnSpPr>
              <a:stCxn id="122" idx="3"/>
              <a:endCxn id="12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28E0BF89-FADB-DE4E-AE9A-F0325481759A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1B0108D2-98E4-4346-9F26-72EBBCB30EE6}"/>
              </a:ext>
            </a:extLst>
          </p:cNvPr>
          <p:cNvGrpSpPr/>
          <p:nvPr/>
        </p:nvGrpSpPr>
        <p:grpSpPr>
          <a:xfrm rot="5400000">
            <a:off x="3253236" y="4735136"/>
            <a:ext cx="110117" cy="109623"/>
            <a:chOff x="5102352" y="2951544"/>
            <a:chExt cx="465071" cy="4629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D277942-D889-924C-A491-28419D88321A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5196BCF-4144-414E-9278-7EA2B3D77458}"/>
                </a:ext>
              </a:extLst>
            </p:cNvPr>
            <p:cNvCxnSpPr>
              <a:stCxn id="119" idx="3"/>
              <a:endCxn id="119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7A509338-DDB4-BA41-8649-D4F40ECA8F54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A0720862-0E04-384E-B8FF-A653F8691D55}"/>
              </a:ext>
            </a:extLst>
          </p:cNvPr>
          <p:cNvSpPr/>
          <p:nvPr/>
        </p:nvSpPr>
        <p:spPr>
          <a:xfrm>
            <a:off x="269342" y="5567422"/>
            <a:ext cx="11535357" cy="1290577"/>
          </a:xfrm>
          <a:prstGeom prst="rect">
            <a:avLst/>
          </a:prstGeom>
        </p:spPr>
        <p:txBody>
          <a:bodyPr wrap="square" lIns="0" tIns="182880" rIns="0" bIns="0">
            <a:noAutofit/>
          </a:bodyPr>
          <a:lstStyle/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bg-BG" sz="2000" dirty="0">
                <a:solidFill>
                  <a:schemeClr val="bg1"/>
                </a:solidFill>
                <a:latin typeface="Cambria" panose="02040503050406030204" pitchFamily="18" charset="0"/>
              </a:rPr>
              <a:t>Пациентът има активна инфекция, но все още не е развил имунен отговор. 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bg-BG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CE22174-A478-8940-BD3C-73357F74721D}"/>
              </a:ext>
            </a:extLst>
          </p:cNvPr>
          <p:cNvGrpSpPr/>
          <p:nvPr/>
        </p:nvGrpSpPr>
        <p:grpSpPr>
          <a:xfrm>
            <a:off x="10144746" y="992188"/>
            <a:ext cx="2152636" cy="3105706"/>
            <a:chOff x="10144746" y="992188"/>
            <a:chExt cx="2152636" cy="310570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40412905-79E8-B54E-BDE0-0E48B4F97E0D}"/>
                </a:ext>
              </a:extLst>
            </p:cNvPr>
            <p:cNvGrpSpPr/>
            <p:nvPr/>
          </p:nvGrpSpPr>
          <p:grpSpPr>
            <a:xfrm>
              <a:off x="10144746" y="1524794"/>
              <a:ext cx="2047253" cy="2573100"/>
              <a:chOff x="10144746" y="1524794"/>
              <a:chExt cx="2047253" cy="25731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3791E8D-A28B-384B-ABCE-813C07E5AD65}"/>
                  </a:ext>
                </a:extLst>
              </p:cNvPr>
              <p:cNvGrpSpPr/>
              <p:nvPr/>
            </p:nvGrpSpPr>
            <p:grpSpPr>
              <a:xfrm>
                <a:off x="10144746" y="1524794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D8C8640-1DF5-E44B-89A1-1D4A583C52BB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6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RNA</a:t>
                  </a:r>
                  <a:r>
                    <a:rPr lang="bg-BG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SARS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2517C795-5456-324D-98F0-E0A45452A6C3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E06DF47-7D10-3347-B16E-F3EA852B1D9E}"/>
                  </a:ext>
                </a:extLst>
              </p:cNvPr>
              <p:cNvGrpSpPr/>
              <p:nvPr/>
            </p:nvGrpSpPr>
            <p:grpSpPr>
              <a:xfrm>
                <a:off x="10144746" y="20574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xmlns="" id="{B4AFD91B-6634-3447-83F0-08F22B3F97D9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rgbClr val="460968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Antigen 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– PANBIO Rapid test SARS </a:t>
                  </a:r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xmlns="" id="{F90FC726-1C68-F940-8B8C-33B6DF6951EB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F64CCB35-E124-7C4F-86C1-BB72E50E8BAA}"/>
                  </a:ext>
                </a:extLst>
              </p:cNvPr>
              <p:cNvGrpSpPr/>
              <p:nvPr/>
            </p:nvGrpSpPr>
            <p:grpSpPr>
              <a:xfrm>
                <a:off x="10144746" y="2599765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D3A0BB74-B1A6-DA4A-9F2D-653543AED71A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bg2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IgM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SARS-CoV-2-IgM</a:t>
                  </a:r>
                </a:p>
                <a:p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xmlns="" id="{A7B01C4F-03DD-B340-AA9F-E8B48F2205E2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1D2ECF7D-E859-7146-A6E0-3FF21A949141}"/>
                  </a:ext>
                </a:extLst>
              </p:cNvPr>
              <p:cNvGrpSpPr/>
              <p:nvPr/>
            </p:nvGrpSpPr>
            <p:grpSpPr>
              <a:xfrm>
                <a:off x="10144746" y="3128682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FE01E4F7-ACE5-384B-9D52-83D4A146144F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>
                    <a:defRPr/>
                  </a:pP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SARS-CoV-2-IgG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FCAE84DD-3F70-D54D-93A8-25C60919B40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2DC95AF-E9CA-D743-BC24-C4AB870C381F}"/>
                  </a:ext>
                </a:extLst>
              </p:cNvPr>
              <p:cNvGrpSpPr/>
              <p:nvPr/>
            </p:nvGrpSpPr>
            <p:grpSpPr>
              <a:xfrm>
                <a:off x="10144746" y="36576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E8667FA0-2276-8541-836D-6D693F5260C7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 Quant (SP) 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D454426E-B40F-B54A-A911-29F6FE3DB76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5FEDE7D8-6E6F-2542-A58E-6901AD81493E}"/>
                </a:ext>
              </a:extLst>
            </p:cNvPr>
            <p:cNvSpPr txBox="1"/>
            <p:nvPr/>
          </p:nvSpPr>
          <p:spPr>
            <a:xfrm>
              <a:off x="10251465" y="992188"/>
              <a:ext cx="2045917" cy="440294"/>
            </a:xfrm>
            <a:prstGeom prst="rect">
              <a:avLst/>
            </a:prstGeom>
            <a:noFill/>
            <a:ln w="50800" cap="sq">
              <a:noFill/>
              <a:miter lim="800000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bg-BG" sz="2800" b="1" dirty="0">
                  <a:solidFill>
                    <a:srgbClr val="0337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Резултати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166C9AC-DF48-484D-B664-F2147F6F1141}"/>
              </a:ext>
            </a:extLst>
          </p:cNvPr>
          <p:cNvGrpSpPr/>
          <p:nvPr/>
        </p:nvGrpSpPr>
        <p:grpSpPr>
          <a:xfrm>
            <a:off x="10680717" y="239359"/>
            <a:ext cx="1192734" cy="307777"/>
            <a:chOff x="9429432" y="239359"/>
            <a:chExt cx="1192734" cy="307777"/>
          </a:xfrm>
        </p:grpSpPr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xmlns="" id="{9975E726-570B-C84D-8F39-CE96D1CD0E81}"/>
                </a:ext>
              </a:extLst>
            </p:cNvPr>
            <p:cNvSpPr/>
            <p:nvPr/>
          </p:nvSpPr>
          <p:spPr>
            <a:xfrm rot="5400000">
              <a:off x="10514653" y="356532"/>
              <a:ext cx="146274" cy="687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4AA10EA-9232-2049-A262-4181AD91E4A4}"/>
                </a:ext>
              </a:extLst>
            </p:cNvPr>
            <p:cNvSpPr txBox="1"/>
            <p:nvPr/>
          </p:nvSpPr>
          <p:spPr>
            <a:xfrm>
              <a:off x="9429432" y="239359"/>
              <a:ext cx="11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441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85" y="5611527"/>
            <a:ext cx="1191614" cy="1191614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5172059-AA51-984B-A619-2B8A16337C4D}"/>
              </a:ext>
            </a:extLst>
          </p:cNvPr>
          <p:cNvSpPr/>
          <p:nvPr/>
        </p:nvSpPr>
        <p:spPr>
          <a:xfrm>
            <a:off x="0" y="3950208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DBB37-CFA1-064B-BBAF-9009CF07989D}"/>
              </a:ext>
            </a:extLst>
          </p:cNvPr>
          <p:cNvSpPr/>
          <p:nvPr/>
        </p:nvSpPr>
        <p:spPr>
          <a:xfrm>
            <a:off x="1" y="752354"/>
            <a:ext cx="12192000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60ADF02C-D4E5-D045-855B-4A152288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" y="1047716"/>
            <a:ext cx="9537531" cy="321777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DFA27D-9DAB-134A-80FC-B4F30D07C732}"/>
              </a:ext>
            </a:extLst>
          </p:cNvPr>
          <p:cNvGrpSpPr/>
          <p:nvPr/>
        </p:nvGrpSpPr>
        <p:grpSpPr>
          <a:xfrm>
            <a:off x="2400895" y="4324118"/>
            <a:ext cx="5268602" cy="208345"/>
            <a:chOff x="6093218" y="4312543"/>
            <a:chExt cx="5268602" cy="20834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0C55551-D919-E542-B144-DD93D1FCD273}"/>
                </a:ext>
              </a:extLst>
            </p:cNvPr>
            <p:cNvGrpSpPr/>
            <p:nvPr/>
          </p:nvGrpSpPr>
          <p:grpSpPr>
            <a:xfrm>
              <a:off x="6093218" y="4312543"/>
              <a:ext cx="1030146" cy="208345"/>
              <a:chOff x="7974957" y="4312543"/>
              <a:chExt cx="1030146" cy="20834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0AC7DC7B-5FEC-594E-A85C-FB0F1E501ECD}"/>
                  </a:ext>
                </a:extLst>
              </p:cNvPr>
              <p:cNvCxnSpPr/>
              <p:nvPr/>
            </p:nvCxnSpPr>
            <p:spPr>
              <a:xfrm>
                <a:off x="7974957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7797824B-037D-DF40-AA57-8A4D3DD038F3}"/>
                  </a:ext>
                </a:extLst>
              </p:cNvPr>
              <p:cNvSpPr/>
              <p:nvPr/>
            </p:nvSpPr>
            <p:spPr>
              <a:xfrm>
                <a:off x="8299047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Viral RNA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8C71046-42F1-6448-86B1-FDCCD22B073A}"/>
                </a:ext>
              </a:extLst>
            </p:cNvPr>
            <p:cNvGrpSpPr/>
            <p:nvPr/>
          </p:nvGrpSpPr>
          <p:grpSpPr>
            <a:xfrm>
              <a:off x="7328033" y="4312543"/>
              <a:ext cx="1030146" cy="208345"/>
              <a:chOff x="9296400" y="4312543"/>
              <a:chExt cx="1030146" cy="2083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1C51C30-06F1-DA45-9C09-3C15B34D9D99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rgbClr val="4609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41C3895-AE56-AE40-AA20-43D5806F25E2}"/>
                  </a:ext>
                </a:extLst>
              </p:cNvPr>
              <p:cNvSpPr/>
              <p:nvPr/>
            </p:nvSpPr>
            <p:spPr>
              <a:xfrm>
                <a:off x="9620490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Antigen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C384C68-D726-974B-957B-F1EB97EED784}"/>
                </a:ext>
              </a:extLst>
            </p:cNvPr>
            <p:cNvGrpSpPr/>
            <p:nvPr/>
          </p:nvGrpSpPr>
          <p:grpSpPr>
            <a:xfrm>
              <a:off x="8547233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FC288E3-7C21-5143-B340-FBA4A106829F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E62511D-69F8-6A4B-AAEF-2587B2F12E50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IgM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A2448044-A41A-1542-984E-E2324AD56B0E}"/>
                </a:ext>
              </a:extLst>
            </p:cNvPr>
            <p:cNvGrpSpPr/>
            <p:nvPr/>
          </p:nvGrpSpPr>
          <p:grpSpPr>
            <a:xfrm>
              <a:off x="10134600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00DE3017-90C8-364C-95DC-CC36E016B7FB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EB098DA-58F2-2648-8611-9C0CF1862267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IgG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C2AE132-B402-2944-A02E-08D3AD94A020}"/>
              </a:ext>
            </a:extLst>
          </p:cNvPr>
          <p:cNvSpPr/>
          <p:nvPr/>
        </p:nvSpPr>
        <p:spPr>
          <a:xfrm>
            <a:off x="300944" y="5586522"/>
            <a:ext cx="11572506" cy="1849957"/>
          </a:xfrm>
          <a:prstGeom prst="rect">
            <a:avLst/>
          </a:prstGeom>
        </p:spPr>
        <p:txBody>
          <a:bodyPr wrap="square" lIns="0" tIns="182880" rIns="0" bIns="0"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Пациентът е в активната фаза на инфекцията. Имунният отговор започва да се развива – образуват се първите антитела.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EDE0A7-3999-BA4F-AAD3-54EF76D7CA33}"/>
              </a:ext>
            </a:extLst>
          </p:cNvPr>
          <p:cNvGrpSpPr/>
          <p:nvPr/>
        </p:nvGrpSpPr>
        <p:grpSpPr>
          <a:xfrm>
            <a:off x="10144746" y="990599"/>
            <a:ext cx="2047253" cy="3107295"/>
            <a:chOff x="10144746" y="990599"/>
            <a:chExt cx="2047253" cy="31072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1838B85C-7985-0645-ADF5-3B464E48581F}"/>
                </a:ext>
              </a:extLst>
            </p:cNvPr>
            <p:cNvGrpSpPr/>
            <p:nvPr/>
          </p:nvGrpSpPr>
          <p:grpSpPr>
            <a:xfrm>
              <a:off x="10144746" y="1524794"/>
              <a:ext cx="2047253" cy="2573100"/>
              <a:chOff x="10144746" y="1524794"/>
              <a:chExt cx="2047253" cy="25731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3791E8D-A28B-384B-ABCE-813C07E5AD65}"/>
                  </a:ext>
                </a:extLst>
              </p:cNvPr>
              <p:cNvGrpSpPr/>
              <p:nvPr/>
            </p:nvGrpSpPr>
            <p:grpSpPr>
              <a:xfrm>
                <a:off x="10144746" y="1524794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D8C8640-1DF5-E44B-89A1-1D4A583C52BB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6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RNA</a:t>
                  </a:r>
                  <a:r>
                    <a:rPr lang="bg-BG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SARS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2517C795-5456-324D-98F0-E0A45452A6C3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E06DF47-7D10-3347-B16E-F3EA852B1D9E}"/>
                  </a:ext>
                </a:extLst>
              </p:cNvPr>
              <p:cNvGrpSpPr/>
              <p:nvPr/>
            </p:nvGrpSpPr>
            <p:grpSpPr>
              <a:xfrm>
                <a:off x="10144746" y="20574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xmlns="" id="{B4AFD91B-6634-3447-83F0-08F22B3F97D9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rgbClr val="460968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Antigen 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– PANBIO Rapid test SARS </a:t>
                  </a:r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xmlns="" id="{F90FC726-1C68-F940-8B8C-33B6DF6951EB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F64CCB35-E124-7C4F-86C1-BB72E50E8BAA}"/>
                  </a:ext>
                </a:extLst>
              </p:cNvPr>
              <p:cNvGrpSpPr/>
              <p:nvPr/>
            </p:nvGrpSpPr>
            <p:grpSpPr>
              <a:xfrm>
                <a:off x="10144746" y="2599765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D3A0BB74-B1A6-DA4A-9F2D-653543AED71A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bg2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IgM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SARS-CoV-2-IgM</a:t>
                  </a:r>
                </a:p>
                <a:p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xmlns="" id="{A7B01C4F-03DD-B340-AA9F-E8B48F2205E2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1D2ECF7D-E859-7146-A6E0-3FF21A949141}"/>
                  </a:ext>
                </a:extLst>
              </p:cNvPr>
              <p:cNvGrpSpPr/>
              <p:nvPr/>
            </p:nvGrpSpPr>
            <p:grpSpPr>
              <a:xfrm>
                <a:off x="10144746" y="3128682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FE01E4F7-ACE5-384B-9D52-83D4A146144F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>
                    <a:defRPr/>
                  </a:pP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SARS-CoV-2-IgG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FCAE84DD-3F70-D54D-93A8-25C60919B40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2DC95AF-E9CA-D743-BC24-C4AB870C381F}"/>
                  </a:ext>
                </a:extLst>
              </p:cNvPr>
              <p:cNvGrpSpPr/>
              <p:nvPr/>
            </p:nvGrpSpPr>
            <p:grpSpPr>
              <a:xfrm>
                <a:off x="10144746" y="36576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E8667FA0-2276-8541-836D-6D693F5260C7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 Quant (SP) 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D454426E-B40F-B54A-A911-29F6FE3DB76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CB755C3-1729-AE45-9B4C-80F67B2BFD62}"/>
                </a:ext>
              </a:extLst>
            </p:cNvPr>
            <p:cNvSpPr txBox="1"/>
            <p:nvPr/>
          </p:nvSpPr>
          <p:spPr>
            <a:xfrm>
              <a:off x="10146082" y="990599"/>
              <a:ext cx="2045917" cy="440294"/>
            </a:xfrm>
            <a:prstGeom prst="rect">
              <a:avLst/>
            </a:prstGeom>
            <a:noFill/>
            <a:ln w="50800" cap="sq">
              <a:noFill/>
              <a:miter lim="800000"/>
            </a:ln>
          </p:spPr>
          <p:txBody>
            <a:bodyPr wrap="square" lIns="0" tIns="0" rIns="0" bIns="0" rtlCol="0" anchor="b">
              <a:noAutofit/>
            </a:bodyPr>
            <a:lstStyle/>
            <a:p>
              <a:r>
                <a:rPr lang="bg-BG" sz="2800" b="1" dirty="0" smtClean="0">
                  <a:solidFill>
                    <a:srgbClr val="0337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Резултати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92470382-7100-0D4C-8885-097FF80ECDD7}"/>
              </a:ext>
            </a:extLst>
          </p:cNvPr>
          <p:cNvGrpSpPr/>
          <p:nvPr/>
        </p:nvGrpSpPr>
        <p:grpSpPr>
          <a:xfrm>
            <a:off x="10680717" y="239359"/>
            <a:ext cx="1192734" cy="307777"/>
            <a:chOff x="9429432" y="239359"/>
            <a:chExt cx="1192734" cy="307777"/>
          </a:xfrm>
        </p:grpSpPr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xmlns="" id="{DF38B957-4336-B047-B97B-84C33425BA65}"/>
                </a:ext>
              </a:extLst>
            </p:cNvPr>
            <p:cNvSpPr/>
            <p:nvPr/>
          </p:nvSpPr>
          <p:spPr>
            <a:xfrm rot="5400000">
              <a:off x="10514653" y="356532"/>
              <a:ext cx="146274" cy="687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C2C574F5-D2D9-844C-95FE-15A60F81A62A}"/>
                </a:ext>
              </a:extLst>
            </p:cNvPr>
            <p:cNvSpPr txBox="1"/>
            <p:nvPr/>
          </p:nvSpPr>
          <p:spPr>
            <a:xfrm>
              <a:off x="9429432" y="239359"/>
              <a:ext cx="11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9DEB0458-92A5-3441-883E-54369002E19F}"/>
              </a:ext>
            </a:extLst>
          </p:cNvPr>
          <p:cNvGrpSpPr/>
          <p:nvPr/>
        </p:nvGrpSpPr>
        <p:grpSpPr>
          <a:xfrm>
            <a:off x="2654855" y="4930651"/>
            <a:ext cx="915566" cy="632858"/>
            <a:chOff x="1951930" y="4768770"/>
            <a:chExt cx="915566" cy="632858"/>
          </a:xfrm>
        </p:grpSpPr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xmlns="" id="{9D0C6037-3FFB-3145-A343-5D1E35B531FD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2FB26C90-9A69-9540-8CCC-39356B69B952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C7CD6E46-EC1C-1247-A125-6E5753F7B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3DD78E68-1FE3-6642-AE57-4759F6245B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xmlns="" id="{73DD2781-CDDF-9F47-A642-DFD68DCDE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2EF94C0C-9D1D-8B4F-AB0F-4EBF2DE05A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xmlns="" id="{D993DCA4-EEEF-9443-8F38-4028D294A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49AE7EFF-A684-4548-9DE4-5ED35BF16794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126" name="Triangle 12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A4F9A9CE-0FFE-6642-BB30-08CD55AA7758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Triangle 1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27B02F10-FC23-CB4F-8CDB-7920952DA7E3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49F1FFA9-3EEC-AB4E-8CD1-74137C00DC2C}"/>
              </a:ext>
            </a:extLst>
          </p:cNvPr>
          <p:cNvSpPr/>
          <p:nvPr/>
        </p:nvSpPr>
        <p:spPr>
          <a:xfrm>
            <a:off x="2729496" y="774358"/>
            <a:ext cx="755384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xmlns="" id="{338ED9B3-0060-FB44-BBA6-CCCDBC73DE5C}"/>
              </a:ext>
            </a:extLst>
          </p:cNvPr>
          <p:cNvSpPr/>
          <p:nvPr/>
        </p:nvSpPr>
        <p:spPr>
          <a:xfrm>
            <a:off x="2963412" y="996875"/>
            <a:ext cx="287788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ound Same Side Corner Rectangle 146">
            <a:extLst>
              <a:ext uri="{FF2B5EF4-FFF2-40B4-BE49-F238E27FC236}">
                <a16:creationId xmlns:a16="http://schemas.microsoft.com/office/drawing/2014/main" xmlns="" id="{4A79ADC0-123F-184C-BDDD-71FEE0035419}"/>
              </a:ext>
            </a:extLst>
          </p:cNvPr>
          <p:cNvSpPr/>
          <p:nvPr/>
        </p:nvSpPr>
        <p:spPr>
          <a:xfrm>
            <a:off x="2437340" y="314822"/>
            <a:ext cx="1337778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29AAF196-A5F1-B54E-8814-CCE5615D06B7}"/>
              </a:ext>
            </a:extLst>
          </p:cNvPr>
          <p:cNvSpPr/>
          <p:nvPr/>
        </p:nvSpPr>
        <p:spPr>
          <a:xfrm rot="10800000">
            <a:off x="2438579" y="429432"/>
            <a:ext cx="1339671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74C6390C-7A1A-0E43-84C1-89CD094C74A3}"/>
              </a:ext>
            </a:extLst>
          </p:cNvPr>
          <p:cNvGrpSpPr/>
          <p:nvPr/>
        </p:nvGrpSpPr>
        <p:grpSpPr>
          <a:xfrm rot="11700000">
            <a:off x="3531309" y="601794"/>
            <a:ext cx="110117" cy="109623"/>
            <a:chOff x="5102352" y="2951544"/>
            <a:chExt cx="465071" cy="462988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6F07EAB5-9B03-E740-8B94-11D9924C90F7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841C885-AB84-FE4C-833A-46A0238ED344}"/>
                </a:ext>
              </a:extLst>
            </p:cNvPr>
            <p:cNvCxnSpPr>
              <a:stCxn id="152" idx="3"/>
              <a:endCxn id="15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3EE9D7E0-1D5C-264F-9834-8E57FFE86276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402B9668-98CE-374D-BDDA-72CBB0A80B8D}"/>
              </a:ext>
            </a:extLst>
          </p:cNvPr>
          <p:cNvGrpSpPr/>
          <p:nvPr/>
        </p:nvGrpSpPr>
        <p:grpSpPr>
          <a:xfrm rot="16200000">
            <a:off x="2566095" y="601793"/>
            <a:ext cx="110117" cy="109623"/>
            <a:chOff x="5102352" y="2951544"/>
            <a:chExt cx="465071" cy="462988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5FE7A1E2-A71E-6D40-9B73-84F46357A2C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1FA51860-3BB6-B740-9688-149D9EADE80F}"/>
                </a:ext>
              </a:extLst>
            </p:cNvPr>
            <p:cNvCxnSpPr>
              <a:stCxn id="156" idx="3"/>
              <a:endCxn id="156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8D711320-A7C0-214B-9AFF-4D6E6E7C1C3D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7" name="Round Same Side Corner Rectangle 156">
            <a:extLst>
              <a:ext uri="{FF2B5EF4-FFF2-40B4-BE49-F238E27FC236}">
                <a16:creationId xmlns:a16="http://schemas.microsoft.com/office/drawing/2014/main" xmlns="" id="{1A7E75EF-20C3-D045-9B85-C015207DB63C}"/>
              </a:ext>
            </a:extLst>
          </p:cNvPr>
          <p:cNvSpPr/>
          <p:nvPr/>
        </p:nvSpPr>
        <p:spPr>
          <a:xfrm rot="10800000">
            <a:off x="2440472" y="4629411"/>
            <a:ext cx="1337778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2EEAAA43-49CB-E046-AEFC-5CE9B7FC0CC1}"/>
              </a:ext>
            </a:extLst>
          </p:cNvPr>
          <p:cNvSpPr/>
          <p:nvPr/>
        </p:nvSpPr>
        <p:spPr>
          <a:xfrm>
            <a:off x="2437340" y="4944903"/>
            <a:ext cx="1339671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4CA40E8E-9DC2-B047-BCAC-444CC346163B}"/>
              </a:ext>
            </a:extLst>
          </p:cNvPr>
          <p:cNvGrpSpPr/>
          <p:nvPr/>
        </p:nvGrpSpPr>
        <p:grpSpPr>
          <a:xfrm rot="900000">
            <a:off x="2577801" y="4735135"/>
            <a:ext cx="110117" cy="109623"/>
            <a:chOff x="5102352" y="2951544"/>
            <a:chExt cx="465071" cy="462988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A1990E84-960A-9F48-B5D4-C4E9D62395F6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A5A7A524-CF98-B542-BE25-E866D54C98DB}"/>
                </a:ext>
              </a:extLst>
            </p:cNvPr>
            <p:cNvCxnSpPr>
              <a:stCxn id="162" idx="3"/>
              <a:endCxn id="16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5DC3BD94-FF3C-354C-9B8F-437EC980FD5E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A972BACE-B9CD-4949-B122-377D127692A6}"/>
              </a:ext>
            </a:extLst>
          </p:cNvPr>
          <p:cNvGrpSpPr/>
          <p:nvPr/>
        </p:nvGrpSpPr>
        <p:grpSpPr>
          <a:xfrm rot="5400000">
            <a:off x="3523018" y="4735136"/>
            <a:ext cx="110117" cy="109623"/>
            <a:chOff x="5102352" y="2951544"/>
            <a:chExt cx="465071" cy="462988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22C602D9-03C8-4144-8242-769960DB3275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A0846B8E-615F-974D-A1F5-877EA5106ECA}"/>
                </a:ext>
              </a:extLst>
            </p:cNvPr>
            <p:cNvCxnSpPr>
              <a:stCxn id="166" idx="3"/>
              <a:endCxn id="166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A3DE00CB-C814-604B-816F-FE746544FDE0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659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85" y="5611527"/>
            <a:ext cx="1191614" cy="1191614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EFD8341C-1F63-594D-857A-7160B82A2852}"/>
              </a:ext>
            </a:extLst>
          </p:cNvPr>
          <p:cNvSpPr/>
          <p:nvPr/>
        </p:nvSpPr>
        <p:spPr>
          <a:xfrm>
            <a:off x="0" y="3950208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DBB37-CFA1-064B-BBAF-9009CF07989D}"/>
              </a:ext>
            </a:extLst>
          </p:cNvPr>
          <p:cNvSpPr/>
          <p:nvPr/>
        </p:nvSpPr>
        <p:spPr>
          <a:xfrm>
            <a:off x="1" y="752354"/>
            <a:ext cx="12192000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4EA2A99A-10CE-AB49-A0B4-1598464B6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" y="1047716"/>
            <a:ext cx="9537531" cy="321777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DFA27D-9DAB-134A-80FC-B4F30D07C732}"/>
              </a:ext>
            </a:extLst>
          </p:cNvPr>
          <p:cNvGrpSpPr/>
          <p:nvPr/>
        </p:nvGrpSpPr>
        <p:grpSpPr>
          <a:xfrm>
            <a:off x="2400895" y="4324118"/>
            <a:ext cx="5268602" cy="208345"/>
            <a:chOff x="6093218" y="4312543"/>
            <a:chExt cx="5268602" cy="20834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0C55551-D919-E542-B144-DD93D1FCD273}"/>
                </a:ext>
              </a:extLst>
            </p:cNvPr>
            <p:cNvGrpSpPr/>
            <p:nvPr/>
          </p:nvGrpSpPr>
          <p:grpSpPr>
            <a:xfrm>
              <a:off x="6093218" y="4312543"/>
              <a:ext cx="1030146" cy="208345"/>
              <a:chOff x="7974957" y="4312543"/>
              <a:chExt cx="1030146" cy="20834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0AC7DC7B-5FEC-594E-A85C-FB0F1E501ECD}"/>
                  </a:ext>
                </a:extLst>
              </p:cNvPr>
              <p:cNvCxnSpPr/>
              <p:nvPr/>
            </p:nvCxnSpPr>
            <p:spPr>
              <a:xfrm>
                <a:off x="7974957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7797824B-037D-DF40-AA57-8A4D3DD038F3}"/>
                  </a:ext>
                </a:extLst>
              </p:cNvPr>
              <p:cNvSpPr/>
              <p:nvPr/>
            </p:nvSpPr>
            <p:spPr>
              <a:xfrm>
                <a:off x="8299047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Viral RNA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8C71046-42F1-6448-86B1-FDCCD22B073A}"/>
                </a:ext>
              </a:extLst>
            </p:cNvPr>
            <p:cNvGrpSpPr/>
            <p:nvPr/>
          </p:nvGrpSpPr>
          <p:grpSpPr>
            <a:xfrm>
              <a:off x="7328033" y="4312543"/>
              <a:ext cx="1030146" cy="208345"/>
              <a:chOff x="9296400" y="4312543"/>
              <a:chExt cx="1030146" cy="2083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1C51C30-06F1-DA45-9C09-3C15B34D9D99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rgbClr val="4609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41C3895-AE56-AE40-AA20-43D5806F25E2}"/>
                  </a:ext>
                </a:extLst>
              </p:cNvPr>
              <p:cNvSpPr/>
              <p:nvPr/>
            </p:nvSpPr>
            <p:spPr>
              <a:xfrm>
                <a:off x="9620490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Antigen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C384C68-D726-974B-957B-F1EB97EED784}"/>
                </a:ext>
              </a:extLst>
            </p:cNvPr>
            <p:cNvGrpSpPr/>
            <p:nvPr/>
          </p:nvGrpSpPr>
          <p:grpSpPr>
            <a:xfrm>
              <a:off x="8547233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FC288E3-7C21-5143-B340-FBA4A106829F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E62511D-69F8-6A4B-AAEF-2587B2F12E50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IgM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A2448044-A41A-1542-984E-E2324AD56B0E}"/>
                </a:ext>
              </a:extLst>
            </p:cNvPr>
            <p:cNvGrpSpPr/>
            <p:nvPr/>
          </p:nvGrpSpPr>
          <p:grpSpPr>
            <a:xfrm>
              <a:off x="10134600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00DE3017-90C8-364C-95DC-CC36E016B7FB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EB098DA-58F2-2648-8611-9C0CF1862267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IgG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C049D18-ADEF-8E4B-AC8C-8A8F558EFBA3}"/>
              </a:ext>
            </a:extLst>
          </p:cNvPr>
          <p:cNvGrpSpPr/>
          <p:nvPr/>
        </p:nvGrpSpPr>
        <p:grpSpPr>
          <a:xfrm>
            <a:off x="3138846" y="4930651"/>
            <a:ext cx="915566" cy="632858"/>
            <a:chOff x="1951930" y="4768770"/>
            <a:chExt cx="915566" cy="632858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187AFAB8-FAA2-3242-B8FA-6036247E76C9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3EE16AD-A12F-EF47-893C-2C3746B303CA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0897747-A0C3-274C-9563-85056557E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C43A5BFF-13BF-A546-9008-B8F8BA997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565266F9-8BB1-F94B-B44C-35DCCD633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696E8099-9792-D540-892E-76D878A66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522C62D-238D-7747-97A1-3E87262D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6785AD61-1535-294F-ABAF-DCAA40672E42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76" name="Triangle 7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23CFE65F-E33D-644D-BAB8-F57E91EFDA50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riangle 7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1FCEA917-9504-8249-8C3C-951CA1A69522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1A1B55E-3B32-C043-AE64-07B95673AC3C}"/>
              </a:ext>
            </a:extLst>
          </p:cNvPr>
          <p:cNvSpPr/>
          <p:nvPr/>
        </p:nvSpPr>
        <p:spPr>
          <a:xfrm>
            <a:off x="2979648" y="774358"/>
            <a:ext cx="1243102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D9497360-5210-AA48-B200-E5642532D318}"/>
              </a:ext>
            </a:extLst>
          </p:cNvPr>
          <p:cNvSpPr/>
          <p:nvPr/>
        </p:nvSpPr>
        <p:spPr>
          <a:xfrm>
            <a:off x="3197006" y="996875"/>
            <a:ext cx="803494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xmlns="" id="{15DE50B1-C232-B146-8C9B-151B7515C23B}"/>
              </a:ext>
            </a:extLst>
          </p:cNvPr>
          <p:cNvSpPr/>
          <p:nvPr/>
        </p:nvSpPr>
        <p:spPr>
          <a:xfrm>
            <a:off x="2698582" y="314822"/>
            <a:ext cx="1799356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319EB1D-7BFA-2D44-9B2A-49AE8ABC4F30}"/>
              </a:ext>
            </a:extLst>
          </p:cNvPr>
          <p:cNvSpPr/>
          <p:nvPr/>
        </p:nvSpPr>
        <p:spPr>
          <a:xfrm rot="10800000">
            <a:off x="2700249" y="429432"/>
            <a:ext cx="1801901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DDC4686-9D86-0C4B-8E56-AEFA95C375F7}"/>
              </a:ext>
            </a:extLst>
          </p:cNvPr>
          <p:cNvGrpSpPr/>
          <p:nvPr/>
        </p:nvGrpSpPr>
        <p:grpSpPr>
          <a:xfrm rot="11700000">
            <a:off x="4263585" y="601794"/>
            <a:ext cx="110117" cy="109623"/>
            <a:chOff x="5102352" y="2951544"/>
            <a:chExt cx="465071" cy="46298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0E14AF2-2B88-4243-BD94-307BAE955DE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6F3A8F6-7A45-A14F-8EDB-57F3DC212C7A}"/>
                </a:ext>
              </a:extLst>
            </p:cNvPr>
            <p:cNvCxnSpPr>
              <a:stCxn id="108" idx="3"/>
              <a:endCxn id="10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F6FD0447-51FA-6347-9DE0-70997586FB15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69E2281-6167-5E41-A4C1-FC6F729FE64B}"/>
              </a:ext>
            </a:extLst>
          </p:cNvPr>
          <p:cNvGrpSpPr/>
          <p:nvPr/>
        </p:nvGrpSpPr>
        <p:grpSpPr>
          <a:xfrm rot="16200000">
            <a:off x="2828451" y="601793"/>
            <a:ext cx="110117" cy="109623"/>
            <a:chOff x="5102352" y="2951544"/>
            <a:chExt cx="465071" cy="46298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0A40381-0DF2-E64D-9C9A-3DCFDC9D8235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60E24C7-AF41-6D4D-A348-4F4EA88FF374}"/>
                </a:ext>
              </a:extLst>
            </p:cNvPr>
            <p:cNvCxnSpPr>
              <a:stCxn id="105" idx="3"/>
              <a:endCxn id="105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64D184F1-B031-F049-B6C8-AB765A085833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3" name="Round Same Side Corner Rectangle 122">
            <a:extLst>
              <a:ext uri="{FF2B5EF4-FFF2-40B4-BE49-F238E27FC236}">
                <a16:creationId xmlns:a16="http://schemas.microsoft.com/office/drawing/2014/main" xmlns="" id="{C838B0AE-38C9-6648-8EE8-65BD8F106B18}"/>
              </a:ext>
            </a:extLst>
          </p:cNvPr>
          <p:cNvSpPr/>
          <p:nvPr/>
        </p:nvSpPr>
        <p:spPr>
          <a:xfrm rot="10800000">
            <a:off x="2702793" y="4629411"/>
            <a:ext cx="1798869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08A70DA-53C9-2546-BBE2-58626269BCD0}"/>
              </a:ext>
            </a:extLst>
          </p:cNvPr>
          <p:cNvSpPr/>
          <p:nvPr/>
        </p:nvSpPr>
        <p:spPr>
          <a:xfrm>
            <a:off x="2698582" y="4944903"/>
            <a:ext cx="1801414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116EB78-FB5A-5D4F-9A7D-EFC5B3676B5D}"/>
              </a:ext>
            </a:extLst>
          </p:cNvPr>
          <p:cNvGrpSpPr/>
          <p:nvPr/>
        </p:nvGrpSpPr>
        <p:grpSpPr>
          <a:xfrm rot="900000">
            <a:off x="2816329" y="4735136"/>
            <a:ext cx="110117" cy="109623"/>
            <a:chOff x="5102352" y="2951544"/>
            <a:chExt cx="465071" cy="4629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1CE47AF5-D368-AD4C-836E-F0432F5A62F2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77B4C03-37DE-7A40-B225-8061FD7232D9}"/>
                </a:ext>
              </a:extLst>
            </p:cNvPr>
            <p:cNvCxnSpPr>
              <a:stCxn id="122" idx="3"/>
              <a:endCxn id="12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28E0BF89-FADB-DE4E-AE9A-F0325481759A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1B0108D2-98E4-4346-9F26-72EBBCB30EE6}"/>
              </a:ext>
            </a:extLst>
          </p:cNvPr>
          <p:cNvGrpSpPr/>
          <p:nvPr/>
        </p:nvGrpSpPr>
        <p:grpSpPr>
          <a:xfrm rot="5400000">
            <a:off x="4262669" y="4735136"/>
            <a:ext cx="110117" cy="109623"/>
            <a:chOff x="5102352" y="2951544"/>
            <a:chExt cx="465071" cy="4629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D277942-D889-924C-A491-28419D88321A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5196BCF-4144-414E-9278-7EA2B3D77458}"/>
                </a:ext>
              </a:extLst>
            </p:cNvPr>
            <p:cNvCxnSpPr>
              <a:stCxn id="119" idx="3"/>
              <a:endCxn id="119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7A509338-DDB4-BA41-8649-D4F40ECA8F54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7704DB2A-6652-3948-9CB3-71890F98BB8D}"/>
              </a:ext>
            </a:extLst>
          </p:cNvPr>
          <p:cNvSpPr/>
          <p:nvPr/>
        </p:nvSpPr>
        <p:spPr>
          <a:xfrm>
            <a:off x="300943" y="5550285"/>
            <a:ext cx="11503755" cy="1290577"/>
          </a:xfrm>
          <a:prstGeom prst="rect">
            <a:avLst/>
          </a:prstGeom>
        </p:spPr>
        <p:txBody>
          <a:bodyPr wrap="square" lIns="0" tIns="182880" rIns="0" bIns="0"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Пациентът все още е в активната фаза на инфекцията. Имунният отговор се развива допълнително.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76CC920-19F5-0C4A-9331-B92BA4592692}"/>
              </a:ext>
            </a:extLst>
          </p:cNvPr>
          <p:cNvGrpSpPr/>
          <p:nvPr/>
        </p:nvGrpSpPr>
        <p:grpSpPr>
          <a:xfrm>
            <a:off x="10144746" y="990599"/>
            <a:ext cx="2047253" cy="3107295"/>
            <a:chOff x="10144746" y="990599"/>
            <a:chExt cx="2047253" cy="31072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A1CAB0E-D3DC-9742-A53C-05C94B63BB96}"/>
                </a:ext>
              </a:extLst>
            </p:cNvPr>
            <p:cNvGrpSpPr/>
            <p:nvPr/>
          </p:nvGrpSpPr>
          <p:grpSpPr>
            <a:xfrm>
              <a:off x="10144746" y="1524794"/>
              <a:ext cx="2047253" cy="2573100"/>
              <a:chOff x="10144746" y="1524794"/>
              <a:chExt cx="2047253" cy="25731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3791E8D-A28B-384B-ABCE-813C07E5AD65}"/>
                  </a:ext>
                </a:extLst>
              </p:cNvPr>
              <p:cNvGrpSpPr/>
              <p:nvPr/>
            </p:nvGrpSpPr>
            <p:grpSpPr>
              <a:xfrm>
                <a:off x="10144746" y="1524794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D8C8640-1DF5-E44B-89A1-1D4A583C52BB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6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RNA</a:t>
                  </a:r>
                  <a:r>
                    <a:rPr lang="bg-BG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SARS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2517C795-5456-324D-98F0-E0A45452A6C3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E06DF47-7D10-3347-B16E-F3EA852B1D9E}"/>
                  </a:ext>
                </a:extLst>
              </p:cNvPr>
              <p:cNvGrpSpPr/>
              <p:nvPr/>
            </p:nvGrpSpPr>
            <p:grpSpPr>
              <a:xfrm>
                <a:off x="10144746" y="20574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xmlns="" id="{B4AFD91B-6634-3447-83F0-08F22B3F97D9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rgbClr val="460968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Antigen</a:t>
                  </a:r>
                  <a:r>
                    <a:rPr lang="bg-BG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– 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PANBIO Rapid test SARS </a:t>
                  </a:r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  <a:endPara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xmlns="" id="{F90FC726-1C68-F940-8B8C-33B6DF6951EB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F64CCB35-E124-7C4F-86C1-BB72E50E8BAA}"/>
                  </a:ext>
                </a:extLst>
              </p:cNvPr>
              <p:cNvGrpSpPr/>
              <p:nvPr/>
            </p:nvGrpSpPr>
            <p:grpSpPr>
              <a:xfrm>
                <a:off x="10144746" y="2599765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D3A0BB74-B1A6-DA4A-9F2D-653543AED71A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bg2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IgM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SARS-CoV-2-IgM</a:t>
                  </a:r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xmlns="" id="{A7B01C4F-03DD-B340-AA9F-E8B48F2205E2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1D2ECF7D-E859-7146-A6E0-3FF21A949141}"/>
                  </a:ext>
                </a:extLst>
              </p:cNvPr>
              <p:cNvGrpSpPr/>
              <p:nvPr/>
            </p:nvGrpSpPr>
            <p:grpSpPr>
              <a:xfrm>
                <a:off x="10144746" y="3128682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FE01E4F7-ACE5-384B-9D52-83D4A146144F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>
                    <a:defRPr/>
                  </a:pP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SARS-CoV-2-IgG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FCAE84DD-3F70-D54D-93A8-25C60919B40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2DC95AF-E9CA-D743-BC24-C4AB870C381F}"/>
                  </a:ext>
                </a:extLst>
              </p:cNvPr>
              <p:cNvGrpSpPr/>
              <p:nvPr/>
            </p:nvGrpSpPr>
            <p:grpSpPr>
              <a:xfrm>
                <a:off x="10144746" y="36576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E8667FA0-2276-8541-836D-6D693F5260C7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 Quant (SP) 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D454426E-B40F-B54A-A911-29F6FE3DB76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87F41CF4-F18B-3E4B-9822-75296B269422}"/>
                </a:ext>
              </a:extLst>
            </p:cNvPr>
            <p:cNvSpPr txBox="1"/>
            <p:nvPr/>
          </p:nvSpPr>
          <p:spPr>
            <a:xfrm>
              <a:off x="10146082" y="990599"/>
              <a:ext cx="2045917" cy="440294"/>
            </a:xfrm>
            <a:prstGeom prst="rect">
              <a:avLst/>
            </a:prstGeom>
            <a:noFill/>
            <a:ln w="50800" cap="sq">
              <a:noFill/>
              <a:miter lim="800000"/>
            </a:ln>
          </p:spPr>
          <p:txBody>
            <a:bodyPr wrap="square" lIns="0" tIns="0" rIns="0" bIns="0" rtlCol="0" anchor="b">
              <a:noAutofit/>
            </a:bodyPr>
            <a:lstStyle/>
            <a:p>
              <a:pPr lvl="0"/>
              <a:r>
                <a:rPr lang="bg-BG" sz="2800" b="1" dirty="0">
                  <a:solidFill>
                    <a:srgbClr val="0337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Резултати</a:t>
              </a:r>
              <a:endPara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748226CA-42CA-5542-8BEF-256A499D8CEF}"/>
              </a:ext>
            </a:extLst>
          </p:cNvPr>
          <p:cNvGrpSpPr/>
          <p:nvPr/>
        </p:nvGrpSpPr>
        <p:grpSpPr>
          <a:xfrm>
            <a:off x="10680717" y="239359"/>
            <a:ext cx="1192734" cy="307777"/>
            <a:chOff x="9429432" y="239359"/>
            <a:chExt cx="1192734" cy="307777"/>
          </a:xfrm>
        </p:grpSpPr>
        <p:sp>
          <p:nvSpPr>
            <p:cNvPr id="85" name="Triangle 84">
              <a:extLst>
                <a:ext uri="{FF2B5EF4-FFF2-40B4-BE49-F238E27FC236}">
                  <a16:creationId xmlns:a16="http://schemas.microsoft.com/office/drawing/2014/main" xmlns="" id="{99959AAC-75B9-BD49-B456-93C3E03FEA21}"/>
                </a:ext>
              </a:extLst>
            </p:cNvPr>
            <p:cNvSpPr/>
            <p:nvPr/>
          </p:nvSpPr>
          <p:spPr>
            <a:xfrm rot="5400000">
              <a:off x="10514653" y="356532"/>
              <a:ext cx="146274" cy="687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7C357442-7FF9-8F45-85F6-F5B94B7851D3}"/>
                </a:ext>
              </a:extLst>
            </p:cNvPr>
            <p:cNvSpPr txBox="1"/>
            <p:nvPr/>
          </p:nvSpPr>
          <p:spPr>
            <a:xfrm>
              <a:off x="9429432" y="239359"/>
              <a:ext cx="11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REFERENCES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324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85" y="5611527"/>
            <a:ext cx="1191614" cy="119161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25306C2-351F-AC4D-8C52-2248A3237E31}"/>
              </a:ext>
            </a:extLst>
          </p:cNvPr>
          <p:cNvSpPr/>
          <p:nvPr/>
        </p:nvSpPr>
        <p:spPr>
          <a:xfrm>
            <a:off x="0" y="3950208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DBB37-CFA1-064B-BBAF-9009CF07989D}"/>
              </a:ext>
            </a:extLst>
          </p:cNvPr>
          <p:cNvSpPr/>
          <p:nvPr/>
        </p:nvSpPr>
        <p:spPr>
          <a:xfrm>
            <a:off x="1" y="752354"/>
            <a:ext cx="12192000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D402134-F178-EC42-80D5-A8096B2EC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" y="1047716"/>
            <a:ext cx="9537531" cy="321777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DFA27D-9DAB-134A-80FC-B4F30D07C732}"/>
              </a:ext>
            </a:extLst>
          </p:cNvPr>
          <p:cNvGrpSpPr/>
          <p:nvPr/>
        </p:nvGrpSpPr>
        <p:grpSpPr>
          <a:xfrm>
            <a:off x="2400895" y="4324118"/>
            <a:ext cx="5268602" cy="208345"/>
            <a:chOff x="6093218" y="4312543"/>
            <a:chExt cx="5268602" cy="20834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0C55551-D919-E542-B144-DD93D1FCD273}"/>
                </a:ext>
              </a:extLst>
            </p:cNvPr>
            <p:cNvGrpSpPr/>
            <p:nvPr/>
          </p:nvGrpSpPr>
          <p:grpSpPr>
            <a:xfrm>
              <a:off x="6093218" y="4312543"/>
              <a:ext cx="1030146" cy="208345"/>
              <a:chOff x="7974957" y="4312543"/>
              <a:chExt cx="1030146" cy="20834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0AC7DC7B-5FEC-594E-A85C-FB0F1E501ECD}"/>
                  </a:ext>
                </a:extLst>
              </p:cNvPr>
              <p:cNvCxnSpPr/>
              <p:nvPr/>
            </p:nvCxnSpPr>
            <p:spPr>
              <a:xfrm>
                <a:off x="7974957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7797824B-037D-DF40-AA57-8A4D3DD038F3}"/>
                  </a:ext>
                </a:extLst>
              </p:cNvPr>
              <p:cNvSpPr/>
              <p:nvPr/>
            </p:nvSpPr>
            <p:spPr>
              <a:xfrm>
                <a:off x="8299047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Viral RNA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8C71046-42F1-6448-86B1-FDCCD22B073A}"/>
                </a:ext>
              </a:extLst>
            </p:cNvPr>
            <p:cNvGrpSpPr/>
            <p:nvPr/>
          </p:nvGrpSpPr>
          <p:grpSpPr>
            <a:xfrm>
              <a:off x="7328033" y="4312543"/>
              <a:ext cx="1030146" cy="208345"/>
              <a:chOff x="9296400" y="4312543"/>
              <a:chExt cx="1030146" cy="2083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1C51C30-06F1-DA45-9C09-3C15B34D9D99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rgbClr val="4609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41C3895-AE56-AE40-AA20-43D5806F25E2}"/>
                  </a:ext>
                </a:extLst>
              </p:cNvPr>
              <p:cNvSpPr/>
              <p:nvPr/>
            </p:nvSpPr>
            <p:spPr>
              <a:xfrm>
                <a:off x="9620490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Antigen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C384C68-D726-974B-957B-F1EB97EED784}"/>
                </a:ext>
              </a:extLst>
            </p:cNvPr>
            <p:cNvGrpSpPr/>
            <p:nvPr/>
          </p:nvGrpSpPr>
          <p:grpSpPr>
            <a:xfrm>
              <a:off x="8547233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FC288E3-7C21-5143-B340-FBA4A106829F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E62511D-69F8-6A4B-AAEF-2587B2F12E50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IgM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A2448044-A41A-1542-984E-E2324AD56B0E}"/>
                </a:ext>
              </a:extLst>
            </p:cNvPr>
            <p:cNvGrpSpPr/>
            <p:nvPr/>
          </p:nvGrpSpPr>
          <p:grpSpPr>
            <a:xfrm>
              <a:off x="10134600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00DE3017-90C8-364C-95DC-CC36E016B7FB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EB098DA-58F2-2648-8611-9C0CF1862267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IgG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C049D18-ADEF-8E4B-AC8C-8A8F558EFBA3}"/>
              </a:ext>
            </a:extLst>
          </p:cNvPr>
          <p:cNvGrpSpPr/>
          <p:nvPr/>
        </p:nvGrpSpPr>
        <p:grpSpPr>
          <a:xfrm>
            <a:off x="3331765" y="4930651"/>
            <a:ext cx="915566" cy="632858"/>
            <a:chOff x="1951930" y="4768770"/>
            <a:chExt cx="915566" cy="632858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187AFAB8-FAA2-3242-B8FA-6036247E76C9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3EE16AD-A12F-EF47-893C-2C3746B303CA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0897747-A0C3-274C-9563-85056557E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C43A5BFF-13BF-A546-9008-B8F8BA997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565266F9-8BB1-F94B-B44C-35DCCD633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696E8099-9792-D540-892E-76D878A66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522C62D-238D-7747-97A1-3E87262D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6785AD61-1535-294F-ABAF-DCAA40672E42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76" name="Triangle 7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23CFE65F-E33D-644D-BAB8-F57E91EFDA50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riangle 7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1FCEA917-9504-8249-8C3C-951CA1A69522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1A1B55E-3B32-C043-AE64-07B95673AC3C}"/>
              </a:ext>
            </a:extLst>
          </p:cNvPr>
          <p:cNvSpPr/>
          <p:nvPr/>
        </p:nvSpPr>
        <p:spPr>
          <a:xfrm>
            <a:off x="3349256" y="774358"/>
            <a:ext cx="877486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D9497360-5210-AA48-B200-E5642532D318}"/>
              </a:ext>
            </a:extLst>
          </p:cNvPr>
          <p:cNvSpPr/>
          <p:nvPr/>
        </p:nvSpPr>
        <p:spPr>
          <a:xfrm>
            <a:off x="3583172" y="996875"/>
            <a:ext cx="421320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xmlns="" id="{15DE50B1-C232-B146-8C9B-151B7515C23B}"/>
              </a:ext>
            </a:extLst>
          </p:cNvPr>
          <p:cNvSpPr/>
          <p:nvPr/>
        </p:nvSpPr>
        <p:spPr>
          <a:xfrm>
            <a:off x="3057100" y="314822"/>
            <a:ext cx="1459653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319EB1D-7BFA-2D44-9B2A-49AE8ABC4F30}"/>
              </a:ext>
            </a:extLst>
          </p:cNvPr>
          <p:cNvSpPr/>
          <p:nvPr/>
        </p:nvSpPr>
        <p:spPr>
          <a:xfrm rot="10800000">
            <a:off x="3058452" y="429432"/>
            <a:ext cx="1461718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DDC4686-9D86-0C4B-8E56-AEFA95C375F7}"/>
              </a:ext>
            </a:extLst>
          </p:cNvPr>
          <p:cNvGrpSpPr/>
          <p:nvPr/>
        </p:nvGrpSpPr>
        <p:grpSpPr>
          <a:xfrm rot="11700000">
            <a:off x="4265369" y="601794"/>
            <a:ext cx="110117" cy="109623"/>
            <a:chOff x="5102352" y="2951544"/>
            <a:chExt cx="465071" cy="46298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0E14AF2-2B88-4243-BD94-307BAE955DE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6F3A8F6-7A45-A14F-8EDB-57F3DC212C7A}"/>
                </a:ext>
              </a:extLst>
            </p:cNvPr>
            <p:cNvCxnSpPr>
              <a:stCxn id="108" idx="3"/>
              <a:endCxn id="10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F6FD0447-51FA-6347-9DE0-70997586FB15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69E2281-6167-5E41-A4C1-FC6F729FE64B}"/>
              </a:ext>
            </a:extLst>
          </p:cNvPr>
          <p:cNvGrpSpPr/>
          <p:nvPr/>
        </p:nvGrpSpPr>
        <p:grpSpPr>
          <a:xfrm rot="16200000">
            <a:off x="3185855" y="601793"/>
            <a:ext cx="110117" cy="109623"/>
            <a:chOff x="5102352" y="2951544"/>
            <a:chExt cx="465071" cy="46298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0A40381-0DF2-E64D-9C9A-3DCFDC9D8235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60E24C7-AF41-6D4D-A348-4F4EA88FF374}"/>
                </a:ext>
              </a:extLst>
            </p:cNvPr>
            <p:cNvCxnSpPr>
              <a:stCxn id="105" idx="3"/>
              <a:endCxn id="105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64D184F1-B031-F049-B6C8-AB765A085833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3" name="Round Same Side Corner Rectangle 122">
            <a:extLst>
              <a:ext uri="{FF2B5EF4-FFF2-40B4-BE49-F238E27FC236}">
                <a16:creationId xmlns:a16="http://schemas.microsoft.com/office/drawing/2014/main" xmlns="" id="{C838B0AE-38C9-6648-8EE8-65BD8F106B18}"/>
              </a:ext>
            </a:extLst>
          </p:cNvPr>
          <p:cNvSpPr/>
          <p:nvPr/>
        </p:nvSpPr>
        <p:spPr>
          <a:xfrm rot="10800000">
            <a:off x="3060517" y="4629411"/>
            <a:ext cx="1459653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08A70DA-53C9-2546-BBE2-58626269BCD0}"/>
              </a:ext>
            </a:extLst>
          </p:cNvPr>
          <p:cNvSpPr/>
          <p:nvPr/>
        </p:nvSpPr>
        <p:spPr>
          <a:xfrm>
            <a:off x="3057100" y="4944903"/>
            <a:ext cx="1461718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116EB78-FB5A-5D4F-9A7D-EFC5B3676B5D}"/>
              </a:ext>
            </a:extLst>
          </p:cNvPr>
          <p:cNvGrpSpPr/>
          <p:nvPr/>
        </p:nvGrpSpPr>
        <p:grpSpPr>
          <a:xfrm rot="900000">
            <a:off x="3197561" y="4735135"/>
            <a:ext cx="110117" cy="109623"/>
            <a:chOff x="5102352" y="2951544"/>
            <a:chExt cx="465071" cy="4629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1CE47AF5-D368-AD4C-836E-F0432F5A62F2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77B4C03-37DE-7A40-B225-8061FD7232D9}"/>
                </a:ext>
              </a:extLst>
            </p:cNvPr>
            <p:cNvCxnSpPr>
              <a:stCxn id="122" idx="3"/>
              <a:endCxn id="12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28E0BF89-FADB-DE4E-AE9A-F0325481759A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1B0108D2-98E4-4346-9F26-72EBBCB30EE6}"/>
              </a:ext>
            </a:extLst>
          </p:cNvPr>
          <p:cNvGrpSpPr/>
          <p:nvPr/>
        </p:nvGrpSpPr>
        <p:grpSpPr>
          <a:xfrm rot="5400000">
            <a:off x="4263428" y="4735136"/>
            <a:ext cx="110117" cy="109623"/>
            <a:chOff x="5102352" y="2951544"/>
            <a:chExt cx="465071" cy="4629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D277942-D889-924C-A491-28419D88321A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5196BCF-4144-414E-9278-7EA2B3D77458}"/>
                </a:ext>
              </a:extLst>
            </p:cNvPr>
            <p:cNvCxnSpPr>
              <a:stCxn id="119" idx="3"/>
              <a:endCxn id="119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7A509338-DDB4-BA41-8649-D4F40ECA8F54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0D95060-A188-FE43-9129-5F59C25812C7}"/>
              </a:ext>
            </a:extLst>
          </p:cNvPr>
          <p:cNvGrpSpPr/>
          <p:nvPr/>
        </p:nvGrpSpPr>
        <p:grpSpPr>
          <a:xfrm>
            <a:off x="10144746" y="990599"/>
            <a:ext cx="2047253" cy="3107295"/>
            <a:chOff x="10144746" y="990599"/>
            <a:chExt cx="2047253" cy="31072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5FF57D4A-F61C-EB47-995A-F6ABA834127C}"/>
                </a:ext>
              </a:extLst>
            </p:cNvPr>
            <p:cNvGrpSpPr/>
            <p:nvPr/>
          </p:nvGrpSpPr>
          <p:grpSpPr>
            <a:xfrm>
              <a:off x="10144746" y="1524794"/>
              <a:ext cx="2047253" cy="2573100"/>
              <a:chOff x="10144746" y="1524794"/>
              <a:chExt cx="2047253" cy="25731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3791E8D-A28B-384B-ABCE-813C07E5AD65}"/>
                  </a:ext>
                </a:extLst>
              </p:cNvPr>
              <p:cNvGrpSpPr/>
              <p:nvPr/>
            </p:nvGrpSpPr>
            <p:grpSpPr>
              <a:xfrm>
                <a:off x="10144746" y="1524794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D8C8640-1DF5-E44B-89A1-1D4A583C52BB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6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RNA</a:t>
                  </a:r>
                  <a:r>
                    <a:rPr lang="bg-BG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SARS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2517C795-5456-324D-98F0-E0A45452A6C3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+/-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E06DF47-7D10-3347-B16E-F3EA852B1D9E}"/>
                  </a:ext>
                </a:extLst>
              </p:cNvPr>
              <p:cNvGrpSpPr/>
              <p:nvPr/>
            </p:nvGrpSpPr>
            <p:grpSpPr>
              <a:xfrm>
                <a:off x="10144746" y="20574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xmlns="" id="{B4AFD91B-6634-3447-83F0-08F22B3F97D9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rgbClr val="460968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Antigen 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– PANBIO Rapid test SARS </a:t>
                  </a:r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xmlns="" id="{F90FC726-1C68-F940-8B8C-33B6DF6951EB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+/-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F64CCB35-E124-7C4F-86C1-BB72E50E8BAA}"/>
                  </a:ext>
                </a:extLst>
              </p:cNvPr>
              <p:cNvGrpSpPr/>
              <p:nvPr/>
            </p:nvGrpSpPr>
            <p:grpSpPr>
              <a:xfrm>
                <a:off x="10144746" y="2599765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D3A0BB74-B1A6-DA4A-9F2D-653543AED71A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bg2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IgM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SARS-CoV-2-IgM</a:t>
                  </a:r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xmlns="" id="{A7B01C4F-03DD-B340-AA9F-E8B48F2205E2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1D2ECF7D-E859-7146-A6E0-3FF21A949141}"/>
                  </a:ext>
                </a:extLst>
              </p:cNvPr>
              <p:cNvGrpSpPr/>
              <p:nvPr/>
            </p:nvGrpSpPr>
            <p:grpSpPr>
              <a:xfrm>
                <a:off x="10144746" y="3128682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FE01E4F7-ACE5-384B-9D52-83D4A146144F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defRPr/>
                  </a:pP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SARS-CoV-2-IgG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FCAE84DD-3F70-D54D-93A8-25C60919B40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2DC95AF-E9CA-D743-BC24-C4AB870C381F}"/>
                  </a:ext>
                </a:extLst>
              </p:cNvPr>
              <p:cNvGrpSpPr/>
              <p:nvPr/>
            </p:nvGrpSpPr>
            <p:grpSpPr>
              <a:xfrm>
                <a:off x="10144746" y="36576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E8667FA0-2276-8541-836D-6D693F5260C7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 Quant (SP) 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D454426E-B40F-B54A-A911-29F6FE3DB76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B18FF0C4-9067-4A44-9DA3-504B34D584E9}"/>
                </a:ext>
              </a:extLst>
            </p:cNvPr>
            <p:cNvSpPr txBox="1"/>
            <p:nvPr/>
          </p:nvSpPr>
          <p:spPr>
            <a:xfrm>
              <a:off x="10146082" y="990599"/>
              <a:ext cx="2045917" cy="440294"/>
            </a:xfrm>
            <a:prstGeom prst="rect">
              <a:avLst/>
            </a:prstGeom>
            <a:noFill/>
            <a:ln w="50800" cap="sq">
              <a:noFill/>
              <a:miter lim="800000"/>
            </a:ln>
          </p:spPr>
          <p:txBody>
            <a:bodyPr wrap="square" lIns="0" tIns="0" rIns="0" bIns="0" rtlCol="0" anchor="b">
              <a:noAutofit/>
            </a:bodyPr>
            <a:lstStyle/>
            <a:p>
              <a:pPr lvl="0"/>
              <a:r>
                <a:rPr lang="bg-BG" sz="2800" b="1" dirty="0">
                  <a:solidFill>
                    <a:srgbClr val="0337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Резултати</a:t>
              </a:r>
              <a:endPara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7EC8611-2FB8-F642-BAC2-63ED564C01F6}"/>
              </a:ext>
            </a:extLst>
          </p:cNvPr>
          <p:cNvSpPr/>
          <p:nvPr/>
        </p:nvSpPr>
        <p:spPr>
          <a:xfrm>
            <a:off x="300944" y="5395614"/>
            <a:ext cx="11572507" cy="1567690"/>
          </a:xfrm>
          <a:prstGeom prst="rect">
            <a:avLst/>
          </a:prstGeom>
        </p:spPr>
        <p:txBody>
          <a:bodyPr wrap="square" lIns="0" tIns="182880" rIns="0" bIns="0"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Макар, че пациентът е все още в активната фаза на инфекцията, някой тестове могат да дадат отрицателен резултат. В този етап е необходимо да се назначи комбинация от тестове (за антитела и за вирусна РНК или за Антиген), за да не се пропусне диагностицирането на такъв случай.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19F16287-2AC5-764E-AF8D-276DAD5C00E0}"/>
              </a:ext>
            </a:extLst>
          </p:cNvPr>
          <p:cNvGrpSpPr/>
          <p:nvPr/>
        </p:nvGrpSpPr>
        <p:grpSpPr>
          <a:xfrm>
            <a:off x="10680717" y="239359"/>
            <a:ext cx="1192734" cy="307777"/>
            <a:chOff x="9429432" y="239359"/>
            <a:chExt cx="1192734" cy="307777"/>
          </a:xfrm>
        </p:grpSpPr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xmlns="" id="{E1890BE1-C6A8-7444-B48C-EDA93E2F5DB9}"/>
                </a:ext>
              </a:extLst>
            </p:cNvPr>
            <p:cNvSpPr/>
            <p:nvPr/>
          </p:nvSpPr>
          <p:spPr>
            <a:xfrm rot="5400000">
              <a:off x="10514653" y="356532"/>
              <a:ext cx="146274" cy="687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C2D0B6FC-198B-1345-9A0E-DDD323F206C3}"/>
                </a:ext>
              </a:extLst>
            </p:cNvPr>
            <p:cNvSpPr txBox="1"/>
            <p:nvPr/>
          </p:nvSpPr>
          <p:spPr>
            <a:xfrm>
              <a:off x="9429432" y="239359"/>
              <a:ext cx="11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REFERENCES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970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85" y="5611527"/>
            <a:ext cx="1191614" cy="1191614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3BABCC6B-08C0-D947-B0CC-C8EBD0C1D650}"/>
              </a:ext>
            </a:extLst>
          </p:cNvPr>
          <p:cNvSpPr/>
          <p:nvPr/>
        </p:nvSpPr>
        <p:spPr>
          <a:xfrm>
            <a:off x="0" y="3950208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DBB37-CFA1-064B-BBAF-9009CF07989D}"/>
              </a:ext>
            </a:extLst>
          </p:cNvPr>
          <p:cNvSpPr/>
          <p:nvPr/>
        </p:nvSpPr>
        <p:spPr>
          <a:xfrm>
            <a:off x="1" y="752354"/>
            <a:ext cx="12192000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1AA9FFAD-36E6-3A43-895D-DA49ED764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" y="1047716"/>
            <a:ext cx="9537531" cy="321777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DFA27D-9DAB-134A-80FC-B4F30D07C732}"/>
              </a:ext>
            </a:extLst>
          </p:cNvPr>
          <p:cNvGrpSpPr/>
          <p:nvPr/>
        </p:nvGrpSpPr>
        <p:grpSpPr>
          <a:xfrm>
            <a:off x="2400895" y="4324118"/>
            <a:ext cx="5268602" cy="208345"/>
            <a:chOff x="6093218" y="4312543"/>
            <a:chExt cx="5268602" cy="20834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0C55551-D919-E542-B144-DD93D1FCD273}"/>
                </a:ext>
              </a:extLst>
            </p:cNvPr>
            <p:cNvGrpSpPr/>
            <p:nvPr/>
          </p:nvGrpSpPr>
          <p:grpSpPr>
            <a:xfrm>
              <a:off x="6093218" y="4312543"/>
              <a:ext cx="1030146" cy="208345"/>
              <a:chOff x="7974957" y="4312543"/>
              <a:chExt cx="1030146" cy="20834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0AC7DC7B-5FEC-594E-A85C-FB0F1E501ECD}"/>
                  </a:ext>
                </a:extLst>
              </p:cNvPr>
              <p:cNvCxnSpPr/>
              <p:nvPr/>
            </p:nvCxnSpPr>
            <p:spPr>
              <a:xfrm>
                <a:off x="7974957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7797824B-037D-DF40-AA57-8A4D3DD038F3}"/>
                  </a:ext>
                </a:extLst>
              </p:cNvPr>
              <p:cNvSpPr/>
              <p:nvPr/>
            </p:nvSpPr>
            <p:spPr>
              <a:xfrm>
                <a:off x="8299047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Viral RNA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8C71046-42F1-6448-86B1-FDCCD22B073A}"/>
                </a:ext>
              </a:extLst>
            </p:cNvPr>
            <p:cNvGrpSpPr/>
            <p:nvPr/>
          </p:nvGrpSpPr>
          <p:grpSpPr>
            <a:xfrm>
              <a:off x="7328033" y="4312543"/>
              <a:ext cx="1030146" cy="208345"/>
              <a:chOff x="9296400" y="4312543"/>
              <a:chExt cx="1030146" cy="2083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1C51C30-06F1-DA45-9C09-3C15B34D9D99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rgbClr val="4609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41C3895-AE56-AE40-AA20-43D5806F25E2}"/>
                  </a:ext>
                </a:extLst>
              </p:cNvPr>
              <p:cNvSpPr/>
              <p:nvPr/>
            </p:nvSpPr>
            <p:spPr>
              <a:xfrm>
                <a:off x="9620490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Antigen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C384C68-D726-974B-957B-F1EB97EED784}"/>
                </a:ext>
              </a:extLst>
            </p:cNvPr>
            <p:cNvGrpSpPr/>
            <p:nvPr/>
          </p:nvGrpSpPr>
          <p:grpSpPr>
            <a:xfrm>
              <a:off x="8547233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FC288E3-7C21-5143-B340-FBA4A106829F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E62511D-69F8-6A4B-AAEF-2587B2F12E50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IgM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A2448044-A41A-1542-984E-E2324AD56B0E}"/>
                </a:ext>
              </a:extLst>
            </p:cNvPr>
            <p:cNvGrpSpPr/>
            <p:nvPr/>
          </p:nvGrpSpPr>
          <p:grpSpPr>
            <a:xfrm>
              <a:off x="10134600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00DE3017-90C8-364C-95DC-CC36E016B7FB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EB098DA-58F2-2648-8611-9C0CF1862267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IgG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C049D18-ADEF-8E4B-AC8C-8A8F558EFBA3}"/>
              </a:ext>
            </a:extLst>
          </p:cNvPr>
          <p:cNvGrpSpPr/>
          <p:nvPr/>
        </p:nvGrpSpPr>
        <p:grpSpPr>
          <a:xfrm>
            <a:off x="5066000" y="4930651"/>
            <a:ext cx="915566" cy="632858"/>
            <a:chOff x="1951930" y="4768770"/>
            <a:chExt cx="915566" cy="632858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187AFAB8-FAA2-3242-B8FA-6036247E76C9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3EE16AD-A12F-EF47-893C-2C3746B303CA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0897747-A0C3-274C-9563-85056557E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C43A5BFF-13BF-A546-9008-B8F8BA997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565266F9-8BB1-F94B-B44C-35DCCD633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696E8099-9792-D540-892E-76D878A66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522C62D-238D-7747-97A1-3E87262D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6785AD61-1535-294F-ABAF-DCAA40672E42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76" name="Triangle 7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23CFE65F-E33D-644D-BAB8-F57E91EFDA50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riangle 7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1FCEA917-9504-8249-8C3C-951CA1A69522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1A1B55E-3B32-C043-AE64-07B95673AC3C}"/>
              </a:ext>
            </a:extLst>
          </p:cNvPr>
          <p:cNvSpPr/>
          <p:nvPr/>
        </p:nvSpPr>
        <p:spPr>
          <a:xfrm>
            <a:off x="3733103" y="774358"/>
            <a:ext cx="3561777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D9497360-5210-AA48-B200-E5642532D318}"/>
              </a:ext>
            </a:extLst>
          </p:cNvPr>
          <p:cNvSpPr/>
          <p:nvPr/>
        </p:nvSpPr>
        <p:spPr>
          <a:xfrm>
            <a:off x="3956127" y="996875"/>
            <a:ext cx="3115234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xmlns="" id="{15DE50B1-C232-B146-8C9B-151B7515C23B}"/>
              </a:ext>
            </a:extLst>
          </p:cNvPr>
          <p:cNvSpPr/>
          <p:nvPr/>
        </p:nvSpPr>
        <p:spPr>
          <a:xfrm>
            <a:off x="3451167" y="314822"/>
            <a:ext cx="4114518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319EB1D-7BFA-2D44-9B2A-49AE8ABC4F30}"/>
              </a:ext>
            </a:extLst>
          </p:cNvPr>
          <p:cNvSpPr/>
          <p:nvPr/>
        </p:nvSpPr>
        <p:spPr>
          <a:xfrm rot="10800000">
            <a:off x="3447755" y="429432"/>
            <a:ext cx="4121445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 Same Side Corner Rectangle 122">
            <a:extLst>
              <a:ext uri="{FF2B5EF4-FFF2-40B4-BE49-F238E27FC236}">
                <a16:creationId xmlns:a16="http://schemas.microsoft.com/office/drawing/2014/main" xmlns="" id="{C838B0AE-38C9-6648-8EE8-65BD8F106B18}"/>
              </a:ext>
            </a:extLst>
          </p:cNvPr>
          <p:cNvSpPr/>
          <p:nvPr/>
        </p:nvSpPr>
        <p:spPr>
          <a:xfrm rot="10800000">
            <a:off x="3459045" y="4629410"/>
            <a:ext cx="4110156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08A70DA-53C9-2546-BBE2-58626269BCD0}"/>
              </a:ext>
            </a:extLst>
          </p:cNvPr>
          <p:cNvSpPr/>
          <p:nvPr/>
        </p:nvSpPr>
        <p:spPr>
          <a:xfrm>
            <a:off x="3449423" y="4944902"/>
            <a:ext cx="4115970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116EB78-FB5A-5D4F-9A7D-EFC5B3676B5D}"/>
              </a:ext>
            </a:extLst>
          </p:cNvPr>
          <p:cNvGrpSpPr/>
          <p:nvPr/>
        </p:nvGrpSpPr>
        <p:grpSpPr>
          <a:xfrm rot="900000">
            <a:off x="3638770" y="4735136"/>
            <a:ext cx="110117" cy="109623"/>
            <a:chOff x="5102352" y="2951544"/>
            <a:chExt cx="465071" cy="4629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1CE47AF5-D368-AD4C-836E-F0432F5A62F2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77B4C03-37DE-7A40-B225-8061FD7232D9}"/>
                </a:ext>
              </a:extLst>
            </p:cNvPr>
            <p:cNvCxnSpPr>
              <a:stCxn id="122" idx="3"/>
              <a:endCxn id="12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28E0BF89-FADB-DE4E-AE9A-F0325481759A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A0720862-0E04-384E-B8FF-A653F8691D55}"/>
              </a:ext>
            </a:extLst>
          </p:cNvPr>
          <p:cNvSpPr/>
          <p:nvPr/>
        </p:nvSpPr>
        <p:spPr>
          <a:xfrm>
            <a:off x="300944" y="5558228"/>
            <a:ext cx="11572507" cy="1515661"/>
          </a:xfrm>
          <a:prstGeom prst="rect">
            <a:avLst/>
          </a:prstGeom>
        </p:spPr>
        <p:txBody>
          <a:bodyPr wrap="square" lIns="0" tIns="182880" rIns="0" bIns="0"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Пациентът е в късна или в оздравитената фаза на инфекцията. Възможен е фалшиво негативен резултат на PCR.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ED2FF46-0199-E24F-A7E7-15EFFD6B229D}"/>
              </a:ext>
            </a:extLst>
          </p:cNvPr>
          <p:cNvGrpSpPr/>
          <p:nvPr/>
        </p:nvGrpSpPr>
        <p:grpSpPr>
          <a:xfrm>
            <a:off x="10144746" y="990599"/>
            <a:ext cx="2047253" cy="3107295"/>
            <a:chOff x="10144746" y="990599"/>
            <a:chExt cx="2047253" cy="31072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31D1ABB-D7BA-D041-A2A5-186384D1D7F3}"/>
                </a:ext>
              </a:extLst>
            </p:cNvPr>
            <p:cNvGrpSpPr/>
            <p:nvPr/>
          </p:nvGrpSpPr>
          <p:grpSpPr>
            <a:xfrm>
              <a:off x="10144746" y="1524794"/>
              <a:ext cx="2047253" cy="2573100"/>
              <a:chOff x="10144746" y="1524794"/>
              <a:chExt cx="2047253" cy="25731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3791E8D-A28B-384B-ABCE-813C07E5AD65}"/>
                  </a:ext>
                </a:extLst>
              </p:cNvPr>
              <p:cNvGrpSpPr/>
              <p:nvPr/>
            </p:nvGrpSpPr>
            <p:grpSpPr>
              <a:xfrm>
                <a:off x="10144746" y="1524794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D8C8640-1DF5-E44B-89A1-1D4A583C52BB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6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RNA</a:t>
                  </a:r>
                  <a:r>
                    <a:rPr lang="bg-BG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SARS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2517C795-5456-324D-98F0-E0A45452A6C3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E06DF47-7D10-3347-B16E-F3EA852B1D9E}"/>
                  </a:ext>
                </a:extLst>
              </p:cNvPr>
              <p:cNvGrpSpPr/>
              <p:nvPr/>
            </p:nvGrpSpPr>
            <p:grpSpPr>
              <a:xfrm>
                <a:off x="10144746" y="20574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xmlns="" id="{B4AFD91B-6634-3447-83F0-08F22B3F97D9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rgbClr val="460968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Antigen</a:t>
                  </a:r>
                  <a:r>
                    <a:rPr lang="bg-BG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– 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PANBIO Rapid test SARS </a:t>
                  </a:r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xmlns="" id="{F90FC726-1C68-F940-8B8C-33B6DF6951EB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F64CCB35-E124-7C4F-86C1-BB72E50E8BAA}"/>
                  </a:ext>
                </a:extLst>
              </p:cNvPr>
              <p:cNvGrpSpPr/>
              <p:nvPr/>
            </p:nvGrpSpPr>
            <p:grpSpPr>
              <a:xfrm>
                <a:off x="10144746" y="2599765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D3A0BB74-B1A6-DA4A-9F2D-653543AED71A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bg2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IgM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SARS-CoV-2-IgM</a:t>
                  </a:r>
                </a:p>
                <a:p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xmlns="" id="{A7B01C4F-03DD-B340-AA9F-E8B48F2205E2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1D2ECF7D-E859-7146-A6E0-3FF21A949141}"/>
                  </a:ext>
                </a:extLst>
              </p:cNvPr>
              <p:cNvGrpSpPr/>
              <p:nvPr/>
            </p:nvGrpSpPr>
            <p:grpSpPr>
              <a:xfrm>
                <a:off x="10144746" y="3128682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FE01E4F7-ACE5-384B-9D52-83D4A146144F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SARS-CoV-2-IgG</a:t>
                  </a:r>
                </a:p>
                <a:p>
                  <a:r>
                    <a:rPr lang="en-US" sz="11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NP) 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FCAE84DD-3F70-D54D-93A8-25C60919B40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2DC95AF-E9CA-D743-BC24-C4AB870C381F}"/>
                  </a:ext>
                </a:extLst>
              </p:cNvPr>
              <p:cNvGrpSpPr/>
              <p:nvPr/>
            </p:nvGrpSpPr>
            <p:grpSpPr>
              <a:xfrm>
                <a:off x="10144746" y="36576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E8667FA0-2276-8541-836D-6D693F5260C7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 Quant (SP) 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D454426E-B40F-B54A-A911-29F6FE3DB76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E4898AE-7A07-CA43-9C0E-DEF84089B222}"/>
                </a:ext>
              </a:extLst>
            </p:cNvPr>
            <p:cNvSpPr txBox="1"/>
            <p:nvPr/>
          </p:nvSpPr>
          <p:spPr>
            <a:xfrm>
              <a:off x="10146082" y="990599"/>
              <a:ext cx="2045917" cy="440294"/>
            </a:xfrm>
            <a:prstGeom prst="rect">
              <a:avLst/>
            </a:prstGeom>
            <a:noFill/>
            <a:ln w="50800" cap="sq">
              <a:noFill/>
              <a:miter lim="800000"/>
            </a:ln>
          </p:spPr>
          <p:txBody>
            <a:bodyPr wrap="square" lIns="0" tIns="0" rIns="0" bIns="0" rtlCol="0" anchor="b">
              <a:noAutofit/>
            </a:bodyPr>
            <a:lstStyle/>
            <a:p>
              <a:pPr lvl="0"/>
              <a:r>
                <a:rPr lang="bg-BG" sz="2800" b="1" dirty="0">
                  <a:solidFill>
                    <a:srgbClr val="0337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Резултати</a:t>
              </a:r>
              <a:endPara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DFE2EB8C-90B1-0B42-8C1D-F3CCC2850A0A}"/>
              </a:ext>
            </a:extLst>
          </p:cNvPr>
          <p:cNvGrpSpPr/>
          <p:nvPr/>
        </p:nvGrpSpPr>
        <p:grpSpPr>
          <a:xfrm>
            <a:off x="10680717" y="239359"/>
            <a:ext cx="1192734" cy="307777"/>
            <a:chOff x="9429432" y="239359"/>
            <a:chExt cx="1192734" cy="307777"/>
          </a:xfrm>
        </p:grpSpPr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xmlns="" id="{4392718B-4B85-A34A-928D-CDBDED898AFD}"/>
                </a:ext>
              </a:extLst>
            </p:cNvPr>
            <p:cNvSpPr/>
            <p:nvPr/>
          </p:nvSpPr>
          <p:spPr>
            <a:xfrm rot="5400000">
              <a:off x="10514653" y="356532"/>
              <a:ext cx="146274" cy="687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52B76C6C-7B86-C94D-993A-A33D73754457}"/>
                </a:ext>
              </a:extLst>
            </p:cNvPr>
            <p:cNvSpPr txBox="1"/>
            <p:nvPr/>
          </p:nvSpPr>
          <p:spPr>
            <a:xfrm>
              <a:off x="9429432" y="239359"/>
              <a:ext cx="11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REFERENCES  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DDC4686-9D86-0C4B-8E56-AEFA95C375F7}"/>
              </a:ext>
            </a:extLst>
          </p:cNvPr>
          <p:cNvGrpSpPr/>
          <p:nvPr/>
        </p:nvGrpSpPr>
        <p:grpSpPr>
          <a:xfrm rot="11700000">
            <a:off x="7300685" y="601796"/>
            <a:ext cx="110117" cy="109623"/>
            <a:chOff x="5102352" y="2951544"/>
            <a:chExt cx="465071" cy="46298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0E14AF2-2B88-4243-BD94-307BAE955DE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6F3A8F6-7A45-A14F-8EDB-57F3DC212C7A}"/>
                </a:ext>
              </a:extLst>
            </p:cNvPr>
            <p:cNvCxnSpPr>
              <a:stCxn id="108" idx="3"/>
              <a:endCxn id="10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F6FD0447-51FA-6347-9DE0-70997586FB15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69E2281-6167-5E41-A4C1-FC6F729FE64B}"/>
              </a:ext>
            </a:extLst>
          </p:cNvPr>
          <p:cNvGrpSpPr/>
          <p:nvPr/>
        </p:nvGrpSpPr>
        <p:grpSpPr>
          <a:xfrm rot="16200000">
            <a:off x="3609839" y="601793"/>
            <a:ext cx="110117" cy="109623"/>
            <a:chOff x="5102352" y="2951544"/>
            <a:chExt cx="465071" cy="46298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0A40381-0DF2-E64D-9C9A-3DCFDC9D8235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60E24C7-AF41-6D4D-A348-4F4EA88FF374}"/>
                </a:ext>
              </a:extLst>
            </p:cNvPr>
            <p:cNvCxnSpPr>
              <a:stCxn id="105" idx="3"/>
              <a:endCxn id="105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64D184F1-B031-F049-B6C8-AB765A085833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1B0108D2-98E4-4346-9F26-72EBBCB30EE6}"/>
              </a:ext>
            </a:extLst>
          </p:cNvPr>
          <p:cNvGrpSpPr/>
          <p:nvPr/>
        </p:nvGrpSpPr>
        <p:grpSpPr>
          <a:xfrm rot="5400000">
            <a:off x="7316714" y="4735137"/>
            <a:ext cx="110117" cy="109623"/>
            <a:chOff x="5102352" y="2951544"/>
            <a:chExt cx="465071" cy="4629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D277942-D889-924C-A491-28419D88321A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5196BCF-4144-414E-9278-7EA2B3D77458}"/>
                </a:ext>
              </a:extLst>
            </p:cNvPr>
            <p:cNvCxnSpPr>
              <a:stCxn id="119" idx="3"/>
              <a:endCxn id="119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7A509338-DDB4-BA41-8649-D4F40ECA8F54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2962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85" y="5611527"/>
            <a:ext cx="1191614" cy="1191614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C049D18-ADEF-8E4B-AC8C-8A8F558EFBA3}"/>
              </a:ext>
            </a:extLst>
          </p:cNvPr>
          <p:cNvGrpSpPr/>
          <p:nvPr/>
        </p:nvGrpSpPr>
        <p:grpSpPr>
          <a:xfrm>
            <a:off x="7957938" y="4930651"/>
            <a:ext cx="915566" cy="632858"/>
            <a:chOff x="1951930" y="4768770"/>
            <a:chExt cx="915566" cy="632858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187AFAB8-FAA2-3242-B8FA-6036247E76C9}"/>
                </a:ext>
              </a:extLst>
            </p:cNvPr>
            <p:cNvSpPr/>
            <p:nvPr/>
          </p:nvSpPr>
          <p:spPr>
            <a:xfrm>
              <a:off x="1951930" y="4768770"/>
              <a:ext cx="915566" cy="632858"/>
            </a:xfrm>
            <a:prstGeom prst="roundRect">
              <a:avLst>
                <a:gd name="adj" fmla="val 13973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3EE16AD-A12F-EF47-893C-2C3746B303CA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0897747-A0C3-274C-9563-85056557E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C43A5BFF-13BF-A546-9008-B8F8BA997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565266F9-8BB1-F94B-B44C-35DCCD633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696E8099-9792-D540-892E-76D878A666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B522C62D-238D-7747-97A1-3E87262D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6785AD61-1535-294F-ABAF-DCAA40672E42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76" name="Triangle 7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23CFE65F-E33D-644D-BAB8-F57E91EFDA50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riangle 7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1FCEA917-9504-8249-8C3C-951CA1A69522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CDBB37-CFA1-064B-BBAF-9009CF07989D}"/>
              </a:ext>
            </a:extLst>
          </p:cNvPr>
          <p:cNvSpPr/>
          <p:nvPr/>
        </p:nvSpPr>
        <p:spPr>
          <a:xfrm>
            <a:off x="1" y="752354"/>
            <a:ext cx="12192000" cy="3935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8126DC1-5D93-BF43-A465-2580B1E46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4" y="1047716"/>
            <a:ext cx="9537531" cy="321777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EDFA27D-9DAB-134A-80FC-B4F30D07C732}"/>
              </a:ext>
            </a:extLst>
          </p:cNvPr>
          <p:cNvGrpSpPr/>
          <p:nvPr/>
        </p:nvGrpSpPr>
        <p:grpSpPr>
          <a:xfrm>
            <a:off x="2400895" y="4324118"/>
            <a:ext cx="5268602" cy="208345"/>
            <a:chOff x="6093218" y="4312543"/>
            <a:chExt cx="5268602" cy="20834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80C55551-D919-E542-B144-DD93D1FCD273}"/>
                </a:ext>
              </a:extLst>
            </p:cNvPr>
            <p:cNvGrpSpPr/>
            <p:nvPr/>
          </p:nvGrpSpPr>
          <p:grpSpPr>
            <a:xfrm>
              <a:off x="6093218" y="4312543"/>
              <a:ext cx="1030146" cy="208345"/>
              <a:chOff x="7974957" y="4312543"/>
              <a:chExt cx="1030146" cy="208345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0AC7DC7B-5FEC-594E-A85C-FB0F1E501ECD}"/>
                  </a:ext>
                </a:extLst>
              </p:cNvPr>
              <p:cNvCxnSpPr/>
              <p:nvPr/>
            </p:nvCxnSpPr>
            <p:spPr>
              <a:xfrm>
                <a:off x="7974957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7797824B-037D-DF40-AA57-8A4D3DD038F3}"/>
                  </a:ext>
                </a:extLst>
              </p:cNvPr>
              <p:cNvSpPr/>
              <p:nvPr/>
            </p:nvSpPr>
            <p:spPr>
              <a:xfrm>
                <a:off x="8299047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Viral RNA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8C71046-42F1-6448-86B1-FDCCD22B073A}"/>
                </a:ext>
              </a:extLst>
            </p:cNvPr>
            <p:cNvGrpSpPr/>
            <p:nvPr/>
          </p:nvGrpSpPr>
          <p:grpSpPr>
            <a:xfrm>
              <a:off x="7328033" y="4312543"/>
              <a:ext cx="1030146" cy="208345"/>
              <a:chOff x="9296400" y="4312543"/>
              <a:chExt cx="1030146" cy="20834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51C51C30-06F1-DA45-9C09-3C15B34D9D99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rgbClr val="4609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C41C3895-AE56-AE40-AA20-43D5806F25E2}"/>
                  </a:ext>
                </a:extLst>
              </p:cNvPr>
              <p:cNvSpPr/>
              <p:nvPr/>
            </p:nvSpPr>
            <p:spPr>
              <a:xfrm>
                <a:off x="9620490" y="4312543"/>
                <a:ext cx="706056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Antigen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C384C68-D726-974B-957B-F1EB97EED784}"/>
                </a:ext>
              </a:extLst>
            </p:cNvPr>
            <p:cNvGrpSpPr/>
            <p:nvPr/>
          </p:nvGrpSpPr>
          <p:grpSpPr>
            <a:xfrm>
              <a:off x="8547233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FFC288E3-7C21-5143-B340-FBA4A106829F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EE62511D-69F8-6A4B-AAEF-2587B2F12E50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IgM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A2448044-A41A-1542-984E-E2324AD56B0E}"/>
                </a:ext>
              </a:extLst>
            </p:cNvPr>
            <p:cNvGrpSpPr/>
            <p:nvPr/>
          </p:nvGrpSpPr>
          <p:grpSpPr>
            <a:xfrm>
              <a:off x="10134600" y="4312543"/>
              <a:ext cx="1227220" cy="208345"/>
              <a:chOff x="9296400" y="4312543"/>
              <a:chExt cx="1227220" cy="208345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00DE3017-90C8-364C-95DC-CC36E016B7FB}"/>
                  </a:ext>
                </a:extLst>
              </p:cNvPr>
              <p:cNvCxnSpPr/>
              <p:nvPr/>
            </p:nvCxnSpPr>
            <p:spPr>
              <a:xfrm>
                <a:off x="9296400" y="4421529"/>
                <a:ext cx="2662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EB098DA-58F2-2648-8611-9C0CF1862267}"/>
                  </a:ext>
                </a:extLst>
              </p:cNvPr>
              <p:cNvSpPr/>
              <p:nvPr/>
            </p:nvSpPr>
            <p:spPr>
              <a:xfrm>
                <a:off x="9620489" y="4312543"/>
                <a:ext cx="903131" cy="208345"/>
              </a:xfrm>
              <a:prstGeom prst="rect">
                <a:avLst/>
              </a:prstGeom>
            </p:spPr>
            <p:txBody>
              <a:bodyPr wrap="square" lIns="0" tIns="0" rIns="0" bIns="0" anchor="ctr">
                <a:noAutofit/>
              </a:bodyPr>
              <a:lstStyle/>
              <a:p>
                <a:r>
                  <a:rPr lang="en-US" sz="10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IgG Antibody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1A1B55E-3B32-C043-AE64-07B95673AC3C}"/>
              </a:ext>
            </a:extLst>
          </p:cNvPr>
          <p:cNvSpPr/>
          <p:nvPr/>
        </p:nvSpPr>
        <p:spPr>
          <a:xfrm>
            <a:off x="6797040" y="774358"/>
            <a:ext cx="3248834" cy="3743536"/>
          </a:xfrm>
          <a:prstGeom prst="rect">
            <a:avLst/>
          </a:prstGeom>
          <a:noFill/>
          <a:ln w="444500" cap="sq">
            <a:solidFill>
              <a:schemeClr val="tx1">
                <a:alpha val="23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D9497360-5210-AA48-B200-E5642532D318}"/>
              </a:ext>
            </a:extLst>
          </p:cNvPr>
          <p:cNvSpPr/>
          <p:nvPr/>
        </p:nvSpPr>
        <p:spPr>
          <a:xfrm>
            <a:off x="7020560" y="996875"/>
            <a:ext cx="2806728" cy="3299183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xmlns="" id="{15DE50B1-C232-B146-8C9B-151B7515C23B}"/>
              </a:ext>
            </a:extLst>
          </p:cNvPr>
          <p:cNvSpPr/>
          <p:nvPr/>
        </p:nvSpPr>
        <p:spPr>
          <a:xfrm>
            <a:off x="6510785" y="314822"/>
            <a:ext cx="3810641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2319EB1D-7BFA-2D44-9B2A-49AE8ABC4F30}"/>
              </a:ext>
            </a:extLst>
          </p:cNvPr>
          <p:cNvSpPr/>
          <p:nvPr/>
        </p:nvSpPr>
        <p:spPr>
          <a:xfrm rot="10800000">
            <a:off x="6507624" y="429432"/>
            <a:ext cx="3817057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ound Same Side Corner Rectangle 122">
            <a:extLst>
              <a:ext uri="{FF2B5EF4-FFF2-40B4-BE49-F238E27FC236}">
                <a16:creationId xmlns:a16="http://schemas.microsoft.com/office/drawing/2014/main" xmlns="" id="{C838B0AE-38C9-6648-8EE8-65BD8F106B18}"/>
              </a:ext>
            </a:extLst>
          </p:cNvPr>
          <p:cNvSpPr/>
          <p:nvPr/>
        </p:nvSpPr>
        <p:spPr>
          <a:xfrm rot="10800000">
            <a:off x="6511314" y="4629410"/>
            <a:ext cx="3807597" cy="5023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D100"/>
          </a:solidFill>
          <a:ln w="12700">
            <a:solidFill>
              <a:srgbClr val="D6B10B"/>
            </a:solidFill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08A70DA-53C9-2546-BBE2-58626269BCD0}"/>
              </a:ext>
            </a:extLst>
          </p:cNvPr>
          <p:cNvSpPr/>
          <p:nvPr/>
        </p:nvSpPr>
        <p:spPr>
          <a:xfrm>
            <a:off x="6502400" y="4944902"/>
            <a:ext cx="3812982" cy="72217"/>
          </a:xfrm>
          <a:prstGeom prst="rect">
            <a:avLst/>
          </a:prstGeom>
          <a:gradFill>
            <a:gsLst>
              <a:gs pos="0">
                <a:schemeClr val="tx1">
                  <a:alpha val="16000"/>
                </a:schemeClr>
              </a:gs>
              <a:gs pos="84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116EB78-FB5A-5D4F-9A7D-EFC5B3676B5D}"/>
              </a:ext>
            </a:extLst>
          </p:cNvPr>
          <p:cNvGrpSpPr/>
          <p:nvPr/>
        </p:nvGrpSpPr>
        <p:grpSpPr>
          <a:xfrm rot="900000">
            <a:off x="6671100" y="4735135"/>
            <a:ext cx="110117" cy="109623"/>
            <a:chOff x="5102352" y="2951544"/>
            <a:chExt cx="465071" cy="46298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1CE47AF5-D368-AD4C-836E-F0432F5A62F2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77B4C03-37DE-7A40-B225-8061FD7232D9}"/>
                </a:ext>
              </a:extLst>
            </p:cNvPr>
            <p:cNvCxnSpPr>
              <a:stCxn id="122" idx="3"/>
              <a:endCxn id="122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28E0BF89-FADB-DE4E-AE9A-F0325481759A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1B0108D2-98E4-4346-9F26-72EBBCB30EE6}"/>
              </a:ext>
            </a:extLst>
          </p:cNvPr>
          <p:cNvGrpSpPr/>
          <p:nvPr/>
        </p:nvGrpSpPr>
        <p:grpSpPr>
          <a:xfrm rot="5400000">
            <a:off x="10054347" y="4735136"/>
            <a:ext cx="110117" cy="109623"/>
            <a:chOff x="5102352" y="2951544"/>
            <a:chExt cx="465071" cy="46298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7D277942-D889-924C-A491-28419D88321A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5196BCF-4144-414E-9278-7EA2B3D77458}"/>
                </a:ext>
              </a:extLst>
            </p:cNvPr>
            <p:cNvCxnSpPr>
              <a:stCxn id="119" idx="3"/>
              <a:endCxn id="119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7A509338-DDB4-BA41-8649-D4F40ECA8F54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A0720862-0E04-384E-B8FF-A653F8691D55}"/>
              </a:ext>
            </a:extLst>
          </p:cNvPr>
          <p:cNvSpPr/>
          <p:nvPr/>
        </p:nvSpPr>
        <p:spPr>
          <a:xfrm>
            <a:off x="300183" y="4677774"/>
            <a:ext cx="5921901" cy="1648060"/>
          </a:xfrm>
          <a:prstGeom prst="rect">
            <a:avLst/>
          </a:prstGeom>
        </p:spPr>
        <p:txBody>
          <a:bodyPr wrap="square" lIns="0" tIns="182880" rIns="0" bIns="0"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Пациентът е вероятно да се е възстановил от инфекцията. Подобни резултати са характерни и при лица, които са били инфектирани в миналото.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xmlns="" id="{920F6ACD-4289-7044-84A3-416C2519D055}"/>
              </a:ext>
            </a:extLst>
          </p:cNvPr>
          <p:cNvSpPr/>
          <p:nvPr/>
        </p:nvSpPr>
        <p:spPr>
          <a:xfrm>
            <a:off x="10690412" y="4446692"/>
            <a:ext cx="712694" cy="25061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A8751C23-7AC2-EC44-B432-9C083374EADA}"/>
              </a:ext>
            </a:extLst>
          </p:cNvPr>
          <p:cNvSpPr/>
          <p:nvPr/>
        </p:nvSpPr>
        <p:spPr>
          <a:xfrm>
            <a:off x="10144746" y="6047395"/>
            <a:ext cx="2086456" cy="21920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A2E933-2C89-E24A-9087-0D91A3F23830}"/>
              </a:ext>
            </a:extLst>
          </p:cNvPr>
          <p:cNvGrpSpPr/>
          <p:nvPr/>
        </p:nvGrpSpPr>
        <p:grpSpPr>
          <a:xfrm>
            <a:off x="10144745" y="990599"/>
            <a:ext cx="2047254" cy="3107295"/>
            <a:chOff x="10144745" y="990599"/>
            <a:chExt cx="2047254" cy="31072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4CB5D115-9AA6-3046-B1A4-33017190DA3F}"/>
                </a:ext>
              </a:extLst>
            </p:cNvPr>
            <p:cNvGrpSpPr/>
            <p:nvPr/>
          </p:nvGrpSpPr>
          <p:grpSpPr>
            <a:xfrm>
              <a:off x="10144745" y="1524793"/>
              <a:ext cx="2047254" cy="2573101"/>
              <a:chOff x="10144745" y="1524793"/>
              <a:chExt cx="2047254" cy="257310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3791E8D-A28B-384B-ABCE-813C07E5AD65}"/>
                  </a:ext>
                </a:extLst>
              </p:cNvPr>
              <p:cNvGrpSpPr/>
              <p:nvPr/>
            </p:nvGrpSpPr>
            <p:grpSpPr>
              <a:xfrm>
                <a:off x="10144745" y="1524793"/>
                <a:ext cx="2047254" cy="440295"/>
                <a:chOff x="10385855" y="1215511"/>
                <a:chExt cx="1740243" cy="374268"/>
              </a:xfrm>
            </p:grpSpPr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xmlns="" id="{AD8C8640-1DF5-E44B-89A1-1D4A583C52BB}"/>
                    </a:ext>
                  </a:extLst>
                </p:cNvPr>
                <p:cNvSpPr txBox="1"/>
                <p:nvPr/>
              </p:nvSpPr>
              <p:spPr>
                <a:xfrm>
                  <a:off x="10789898" y="1215512"/>
                  <a:ext cx="1336200" cy="374267"/>
                </a:xfrm>
                <a:prstGeom prst="rect">
                  <a:avLst/>
                </a:prstGeom>
                <a:solidFill>
                  <a:schemeClr val="accent6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RNA</a:t>
                  </a:r>
                  <a:r>
                    <a:rPr lang="bg-BG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SARS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2517C795-5456-324D-98F0-E0A45452A6C3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1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E06DF47-7D10-3347-B16E-F3EA852B1D9E}"/>
                  </a:ext>
                </a:extLst>
              </p:cNvPr>
              <p:cNvGrpSpPr/>
              <p:nvPr/>
            </p:nvGrpSpPr>
            <p:grpSpPr>
              <a:xfrm>
                <a:off x="10144746" y="20574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xmlns="" id="{B4AFD91B-6634-3447-83F0-08F22B3F97D9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rgbClr val="460968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Antigen</a:t>
                  </a:r>
                  <a:r>
                    <a:rPr lang="bg-BG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0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– 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PANBIO Rapid test SARS </a:t>
                  </a:r>
                  <a:r>
                    <a:rPr lang="en-US" sz="10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CoV</a:t>
                  </a:r>
                  <a:r>
                    <a:rPr lang="en-US" sz="10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2 (Ag)</a:t>
                  </a:r>
                </a:p>
                <a:p>
                  <a:endParaRPr 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xmlns="" id="{F90FC726-1C68-F940-8B8C-33B6DF6951EB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rgbClr val="460968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F64CCB35-E124-7C4F-86C1-BB72E50E8BAA}"/>
                  </a:ext>
                </a:extLst>
              </p:cNvPr>
              <p:cNvGrpSpPr/>
              <p:nvPr/>
            </p:nvGrpSpPr>
            <p:grpSpPr>
              <a:xfrm>
                <a:off x="10144746" y="2599765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xmlns="" id="{D3A0BB74-B1A6-DA4A-9F2D-653543AED71A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bg2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IgM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SARS-CoV-2-IgM</a:t>
                  </a:r>
                </a:p>
                <a:p>
                  <a:endPara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xmlns="" id="{A7B01C4F-03DD-B340-AA9F-E8B48F2205E2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bg2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–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1D2ECF7D-E859-7146-A6E0-3FF21A949141}"/>
                  </a:ext>
                </a:extLst>
              </p:cNvPr>
              <p:cNvGrpSpPr/>
              <p:nvPr/>
            </p:nvGrpSpPr>
            <p:grpSpPr>
              <a:xfrm>
                <a:off x="10144746" y="3128682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FE01E4F7-ACE5-384B-9D52-83D4A146144F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pPr>
                    <a:defRPr/>
                  </a:pP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– Abbot </a:t>
                  </a:r>
                  <a:r>
                    <a:rPr lang="en-US" sz="1100" b="1" dirty="0" err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Diagn</a:t>
                  </a:r>
                  <a:r>
                    <a:rPr lang="en-US" sz="11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 SARS-CoV-2-IgG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FCAE84DD-3F70-D54D-93A8-25C60919B40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2DC95AF-E9CA-D743-BC24-C4AB870C381F}"/>
                  </a:ext>
                </a:extLst>
              </p:cNvPr>
              <p:cNvGrpSpPr/>
              <p:nvPr/>
            </p:nvGrpSpPr>
            <p:grpSpPr>
              <a:xfrm>
                <a:off x="10144746" y="3657600"/>
                <a:ext cx="2047253" cy="440294"/>
                <a:chOff x="10385855" y="1215511"/>
                <a:chExt cx="1740242" cy="374267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xmlns="" id="{E8667FA0-2276-8541-836D-6D693F5260C7}"/>
                    </a:ext>
                  </a:extLst>
                </p:cNvPr>
                <p:cNvSpPr txBox="1"/>
                <p:nvPr/>
              </p:nvSpPr>
              <p:spPr>
                <a:xfrm>
                  <a:off x="10789897" y="1215511"/>
                  <a:ext cx="1336200" cy="374267"/>
                </a:xfrm>
                <a:prstGeom prst="rect">
                  <a:avLst/>
                </a:prstGeom>
                <a:solidFill>
                  <a:schemeClr val="accent3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IgG Quant (SP) 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xmlns="" id="{D454426E-B40F-B54A-A911-29F6FE3DB764}"/>
                    </a:ext>
                  </a:extLst>
                </p:cNvPr>
                <p:cNvSpPr txBox="1"/>
                <p:nvPr/>
              </p:nvSpPr>
              <p:spPr>
                <a:xfrm>
                  <a:off x="10385855" y="1215511"/>
                  <a:ext cx="380999" cy="374267"/>
                </a:xfrm>
                <a:prstGeom prst="rect">
                  <a:avLst/>
                </a:prstGeom>
                <a:solidFill>
                  <a:schemeClr val="bg1"/>
                </a:solidFill>
                <a:ln w="50800" cap="sq">
                  <a:solidFill>
                    <a:schemeClr val="accent3"/>
                  </a:solidFill>
                  <a:miter lim="800000"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24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+</a:t>
                  </a:r>
                </a:p>
              </p:txBody>
            </p: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924BC86-68B5-3A42-B4EC-ACA77342487E}"/>
                </a:ext>
              </a:extLst>
            </p:cNvPr>
            <p:cNvSpPr txBox="1"/>
            <p:nvPr/>
          </p:nvSpPr>
          <p:spPr>
            <a:xfrm>
              <a:off x="10146082" y="990599"/>
              <a:ext cx="2045917" cy="440294"/>
            </a:xfrm>
            <a:prstGeom prst="rect">
              <a:avLst/>
            </a:prstGeom>
            <a:noFill/>
            <a:ln w="50800" cap="sq">
              <a:noFill/>
              <a:miter lim="800000"/>
            </a:ln>
          </p:spPr>
          <p:txBody>
            <a:bodyPr wrap="square" lIns="0" tIns="0" rIns="0" bIns="0" rtlCol="0" anchor="b">
              <a:noAutofit/>
            </a:bodyPr>
            <a:lstStyle/>
            <a:p>
              <a:pPr algn="ctr"/>
              <a:r>
                <a:rPr lang="bg-BG" sz="2800" b="1" dirty="0" smtClean="0">
                  <a:solidFill>
                    <a:srgbClr val="03375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Резултати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0" name="Triangle 99">
            <a:extLst>
              <a:ext uri="{FF2B5EF4-FFF2-40B4-BE49-F238E27FC236}">
                <a16:creationId xmlns:a16="http://schemas.microsoft.com/office/drawing/2014/main" xmlns="" id="{05AEA5D8-6D4B-B44B-A38D-4F1E23BDCBB2}"/>
              </a:ext>
            </a:extLst>
          </p:cNvPr>
          <p:cNvSpPr/>
          <p:nvPr/>
        </p:nvSpPr>
        <p:spPr>
          <a:xfrm rot="5400000">
            <a:off x="11765938" y="356532"/>
            <a:ext cx="146274" cy="687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0DDC4686-9D86-0C4B-8E56-AEFA95C375F7}"/>
              </a:ext>
            </a:extLst>
          </p:cNvPr>
          <p:cNvGrpSpPr/>
          <p:nvPr/>
        </p:nvGrpSpPr>
        <p:grpSpPr>
          <a:xfrm rot="11700000">
            <a:off x="10052543" y="601795"/>
            <a:ext cx="110117" cy="109623"/>
            <a:chOff x="5102352" y="2951544"/>
            <a:chExt cx="465071" cy="46298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60E14AF2-2B88-4243-BD94-307BAE955DE4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6F3A8F6-7A45-A14F-8EDB-57F3DC212C7A}"/>
                </a:ext>
              </a:extLst>
            </p:cNvPr>
            <p:cNvCxnSpPr>
              <a:stCxn id="108" idx="3"/>
              <a:endCxn id="108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F6FD0447-51FA-6347-9DE0-70997586FB15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E69E2281-6167-5E41-A4C1-FC6F729FE64B}"/>
              </a:ext>
            </a:extLst>
          </p:cNvPr>
          <p:cNvGrpSpPr/>
          <p:nvPr/>
        </p:nvGrpSpPr>
        <p:grpSpPr>
          <a:xfrm rot="16200000">
            <a:off x="6676121" y="601793"/>
            <a:ext cx="110117" cy="109623"/>
            <a:chOff x="5102352" y="2951544"/>
            <a:chExt cx="465071" cy="462988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00A40381-0DF2-E64D-9C9A-3DCFDC9D8235}"/>
                </a:ext>
              </a:extLst>
            </p:cNvPr>
            <p:cNvSpPr/>
            <p:nvPr/>
          </p:nvSpPr>
          <p:spPr>
            <a:xfrm>
              <a:off x="5104435" y="2951544"/>
              <a:ext cx="462988" cy="4629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60E24C7-AF41-6D4D-A348-4F4EA88FF374}"/>
                </a:ext>
              </a:extLst>
            </p:cNvPr>
            <p:cNvCxnSpPr>
              <a:stCxn id="105" idx="3"/>
              <a:endCxn id="105" idx="7"/>
            </p:cNvCxnSpPr>
            <p:nvPr/>
          </p:nvCxnSpPr>
          <p:spPr>
            <a:xfrm flipV="1">
              <a:off x="5170155" y="3019347"/>
              <a:ext cx="327382" cy="32738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64D184F1-B031-F049-B6C8-AB765A085833}"/>
                </a:ext>
              </a:extLst>
            </p:cNvPr>
            <p:cNvSpPr/>
            <p:nvPr/>
          </p:nvSpPr>
          <p:spPr>
            <a:xfrm>
              <a:off x="5102352" y="2951544"/>
              <a:ext cx="462988" cy="462988"/>
            </a:xfrm>
            <a:prstGeom prst="ellipse">
              <a:avLst/>
            </a:prstGeom>
            <a:noFill/>
            <a:ln w="15875">
              <a:solidFill>
                <a:srgbClr val="D6B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0944" y="5986489"/>
            <a:ext cx="893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u="sng" dirty="0">
                <a:solidFill>
                  <a:srgbClr val="FFFF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Важно е да се знае</a:t>
            </a:r>
            <a:r>
              <a:rPr lang="ru-RU" sz="2000" dirty="0">
                <a:solidFill>
                  <a:srgbClr val="FFFFFF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, че все още не са известни какви нива на антитела IgG са достатъчни, за да предпазят от последваща инфекция.</a:t>
            </a:r>
          </a:p>
        </p:txBody>
      </p:sp>
    </p:spTree>
    <p:extLst>
      <p:ext uri="{BB962C8B-B14F-4D97-AF65-F5344CB8AC3E}">
        <p14:creationId xmlns:p14="http://schemas.microsoft.com/office/powerpoint/2010/main" val="3485018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8ED895D-FA53-F343-BFF7-B377948A1461}"/>
              </a:ext>
            </a:extLst>
          </p:cNvPr>
          <p:cNvSpPr/>
          <p:nvPr/>
        </p:nvSpPr>
        <p:spPr>
          <a:xfrm>
            <a:off x="0" y="3950208"/>
            <a:ext cx="12192000" cy="2907792"/>
          </a:xfrm>
          <a:prstGeom prst="rect">
            <a:avLst/>
          </a:prstGeom>
          <a:gradFill>
            <a:gsLst>
              <a:gs pos="100000">
                <a:schemeClr val="accent1">
                  <a:alpha val="68000"/>
                </a:schemeClr>
              </a:gs>
              <a:gs pos="0">
                <a:schemeClr val="accent1">
                  <a:alpha val="37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B8B4001-17D2-8E40-95FA-3BBDC4C6950C}"/>
              </a:ext>
            </a:extLst>
          </p:cNvPr>
          <p:cNvGrpSpPr/>
          <p:nvPr/>
        </p:nvGrpSpPr>
        <p:grpSpPr>
          <a:xfrm>
            <a:off x="5330160" y="5423770"/>
            <a:ext cx="915566" cy="1116769"/>
            <a:chOff x="1951930" y="4284859"/>
            <a:chExt cx="915566" cy="111676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2B9739BE-A9BE-EB4B-8C8E-D246D2B6C6FB}"/>
                </a:ext>
              </a:extLst>
            </p:cNvPr>
            <p:cNvSpPr/>
            <p:nvPr/>
          </p:nvSpPr>
          <p:spPr>
            <a:xfrm>
              <a:off x="1951930" y="4284859"/>
              <a:ext cx="915566" cy="1116769"/>
            </a:xfrm>
            <a:prstGeom prst="roundRect">
              <a:avLst>
                <a:gd name="adj" fmla="val 7132"/>
              </a:avLst>
            </a:prstGeom>
            <a:solidFill>
              <a:srgbClr val="FFD100"/>
            </a:solidFill>
            <a:ln>
              <a:noFill/>
            </a:ln>
            <a:effectLst>
              <a:outerShdw blurRad="114300" algn="ctr" rotWithShape="0">
                <a:prstClr val="black">
                  <a:alpha val="6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22177056-2F3E-F048-8CE3-963AFBBB7DC0}"/>
                </a:ext>
              </a:extLst>
            </p:cNvPr>
            <p:cNvGrpSpPr/>
            <p:nvPr/>
          </p:nvGrpSpPr>
          <p:grpSpPr>
            <a:xfrm>
              <a:off x="2032381" y="5049139"/>
              <a:ext cx="749808" cy="262636"/>
              <a:chOff x="2048256" y="5049139"/>
              <a:chExt cx="749808" cy="2626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9D5FCB3D-04B8-2848-AF1B-A1AD823E1E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049139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36B017FA-533F-4C42-A1E1-FD875650FD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14798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51E31C97-A7E0-5B46-82C8-0FFA901E09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180457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88550C62-C42A-1049-9E86-B7BA0EF3D4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246116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9490138-0F93-CB46-B772-0206DCFFA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8256" y="5311775"/>
                <a:ext cx="749808" cy="0"/>
              </a:xfrm>
              <a:prstGeom prst="line">
                <a:avLst/>
              </a:prstGeom>
              <a:ln w="19050" cap="rnd">
                <a:solidFill>
                  <a:schemeClr val="tx1">
                    <a:alpha val="1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67ABC41-1FAB-6C4F-B4B0-F87D8B18284C}"/>
                </a:ext>
              </a:extLst>
            </p:cNvPr>
            <p:cNvGrpSpPr/>
            <p:nvPr/>
          </p:nvGrpSpPr>
          <p:grpSpPr>
            <a:xfrm>
              <a:off x="2118429" y="5040620"/>
              <a:ext cx="585332" cy="273056"/>
              <a:chOff x="2161540" y="5184947"/>
              <a:chExt cx="473710" cy="220985"/>
            </a:xfrm>
          </p:grpSpPr>
          <p:sp>
            <p:nvSpPr>
              <p:cNvPr id="18" name="Triangle 1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xmlns="" id="{1F7FCAED-E07F-3649-A752-407A7B4F1D64}"/>
                  </a:ext>
                </a:extLst>
              </p:cNvPr>
              <p:cNvSpPr/>
              <p:nvPr/>
            </p:nvSpPr>
            <p:spPr>
              <a:xfrm rot="16200000">
                <a:off x="2146300" y="5200187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riangle 18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94944A1E-9C0E-444D-A77F-E37FE68CE640}"/>
                  </a:ext>
                </a:extLst>
              </p:cNvPr>
              <p:cNvSpPr/>
              <p:nvPr/>
            </p:nvSpPr>
            <p:spPr>
              <a:xfrm rot="5400000">
                <a:off x="2429510" y="5200192"/>
                <a:ext cx="220980" cy="190500"/>
              </a:xfrm>
              <a:prstGeom prst="triangle">
                <a:avLst/>
              </a:prstGeom>
              <a:solidFill>
                <a:srgbClr val="004D72"/>
              </a:solidFill>
              <a:ln w="19050" cap="rnd">
                <a:solidFill>
                  <a:srgbClr val="D6B1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AA2BEA4-8CAE-5846-8B48-919994B212AE}"/>
              </a:ext>
            </a:extLst>
          </p:cNvPr>
          <p:cNvSpPr/>
          <p:nvPr/>
        </p:nvSpPr>
        <p:spPr>
          <a:xfrm>
            <a:off x="1" y="464045"/>
            <a:ext cx="12192000" cy="5631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9E299-1DF9-4579-8887-E249F20788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7138" y="398387"/>
            <a:ext cx="10381129" cy="584200"/>
          </a:xfrm>
        </p:spPr>
        <p:txBody>
          <a:bodyPr/>
          <a:lstStyle/>
          <a:p>
            <a:r>
              <a:rPr lang="bg-BG" sz="3200" dirty="0">
                <a:latin typeface="Cambria" panose="02040503050406030204" pitchFamily="18" charset="0"/>
              </a:rPr>
              <a:t>Насоки при интерпретиране на резултатите</a:t>
            </a:r>
            <a:endParaRPr lang="en-US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FB9F6EA-3ECB-4592-B0F9-15AD73483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02156"/>
              </p:ext>
            </p:extLst>
          </p:nvPr>
        </p:nvGraphicFramePr>
        <p:xfrm>
          <a:off x="262316" y="922608"/>
          <a:ext cx="11667367" cy="5167070"/>
        </p:xfrm>
        <a:graphic>
          <a:graphicData uri="http://schemas.openxmlformats.org/drawingml/2006/table">
            <a:tbl>
              <a:tblPr firstRow="1" bandRow="1"/>
              <a:tblGrid>
                <a:gridCol w="696227">
                  <a:extLst>
                    <a:ext uri="{9D8B030D-6E8A-4147-A177-3AD203B41FA5}">
                      <a16:colId xmlns:a16="http://schemas.microsoft.com/office/drawing/2014/main" xmlns="" val="4531155"/>
                    </a:ext>
                  </a:extLst>
                </a:gridCol>
                <a:gridCol w="696227">
                  <a:extLst>
                    <a:ext uri="{9D8B030D-6E8A-4147-A177-3AD203B41FA5}">
                      <a16:colId xmlns:a16="http://schemas.microsoft.com/office/drawing/2014/main" xmlns="" val="1268697985"/>
                    </a:ext>
                  </a:extLst>
                </a:gridCol>
                <a:gridCol w="696227">
                  <a:extLst>
                    <a:ext uri="{9D8B030D-6E8A-4147-A177-3AD203B41FA5}">
                      <a16:colId xmlns:a16="http://schemas.microsoft.com/office/drawing/2014/main" xmlns="" val="2643328479"/>
                    </a:ext>
                  </a:extLst>
                </a:gridCol>
                <a:gridCol w="696227">
                  <a:extLst>
                    <a:ext uri="{9D8B030D-6E8A-4147-A177-3AD203B41FA5}">
                      <a16:colId xmlns:a16="http://schemas.microsoft.com/office/drawing/2014/main" xmlns="" val="2652753786"/>
                    </a:ext>
                  </a:extLst>
                </a:gridCol>
                <a:gridCol w="8882459">
                  <a:extLst>
                    <a:ext uri="{9D8B030D-6E8A-4147-A177-3AD203B41FA5}">
                      <a16:colId xmlns:a16="http://schemas.microsoft.com/office/drawing/2014/main" xmlns="" val="2689888700"/>
                    </a:ext>
                  </a:extLst>
                </a:gridCol>
              </a:tblGrid>
              <a:tr h="69214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RESULTS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54079" marR="154079" marT="77040" marB="7704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7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1022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51831"/>
                  </a:ext>
                </a:extLst>
              </a:tr>
              <a:tr h="7492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RNA</a:t>
                      </a:r>
                      <a:r>
                        <a:rPr lang="bg-BG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SARS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 (AG)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Antigen – PANBIO Rapid test SARS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CoV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 (Ag)</a:t>
                      </a:r>
                      <a:endParaRPr lang="en-US" sz="8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IgM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Abbot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SARS-CoV-2-IgM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IgG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Abbot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SARS-CoV-2-IgG</a:t>
                      </a:r>
                      <a:endParaRPr lang="en-US" sz="8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3491534"/>
                  </a:ext>
                </a:extLst>
              </a:tr>
              <a:tr h="559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/>
                      <a:r>
                        <a:rPr kumimoji="0" lang="bg-BG" sz="1300" b="0" i="0" u="none" strike="noStrike" kern="1200" baseline="0" dirty="0" smtClean="0">
                          <a:solidFill>
                            <a:schemeClr val="dk1"/>
                          </a:solidFill>
                          <a:latin typeface="Georgia"/>
                          <a:ea typeface="+mn-ea"/>
                          <a:cs typeface="+mn-cs"/>
                        </a:rPr>
                        <a:t>Пациентът може да е в началната фаза на инфекцията когато все още не са синтезирани антитела или са в много малки количества.</a:t>
                      </a:r>
                    </a:p>
                  </a:txBody>
                  <a:tcPr marL="154079"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5518433"/>
                  </a:ext>
                </a:extLst>
              </a:tr>
              <a:tr h="559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Пациентът е в активна фаза на инфекцията и развитието на имунния отговор е започнало с образуването на антитела.</a:t>
                      </a:r>
                    </a:p>
                  </a:txBody>
                  <a:tcPr marL="154079"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881456"/>
                  </a:ext>
                </a:extLst>
              </a:tr>
              <a:tr h="559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Възможно е пациентът да е в начална </a:t>
                      </a: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фаза на </a:t>
                      </a: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инфекцията. Възможно е резултатът за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PCR </a:t>
                      </a: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да бъде фалшиво отрицателен или този за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IgM </a:t>
                      </a: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да е фалшиво положителен.</a:t>
                      </a:r>
                      <a:endParaRPr kumimoji="0" lang="bg-BG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 marL="154079"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1374724"/>
                  </a:ext>
                </a:extLst>
              </a:tr>
              <a:tr h="434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Пациентът е все още в активна фаза на инфекцията. Имунният отговор прогресира. </a:t>
                      </a:r>
                      <a:endParaRPr kumimoji="0" lang="bg-BG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 marL="154079"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9024075"/>
                  </a:ext>
                </a:extLst>
              </a:tr>
              <a:tr h="559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Възможно е пациентът да е в късна фаза на инфекцията или е развил повтаряща се инфекция. Възможно е резултатът за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IgM </a:t>
                      </a: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да е фалшиво отрицателен.</a:t>
                      </a:r>
                      <a:endParaRPr kumimoji="0" lang="bg-BG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 marL="154079"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9720099"/>
                  </a:ext>
                </a:extLst>
              </a:tr>
              <a:tr h="5591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Пациентът може да е в късна или оздравителна фаза на инфекцията. Възможно е резултатът от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PCR</a:t>
                      </a: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Antigen </a:t>
                      </a: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да е фалшиво отрицателен. </a:t>
                      </a:r>
                      <a:endParaRPr kumimoji="0" lang="bg-BG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 marL="154079"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4380830"/>
                  </a:ext>
                </a:extLst>
              </a:tr>
              <a:tr h="434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096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3375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400" b="1" dirty="0">
                        <a:solidFill>
                          <a:srgbClr val="0337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Пациентът се е възстановил от инфекцията или е бил инфектиран в миналото.</a:t>
                      </a:r>
                      <a:endParaRPr kumimoji="0" lang="bg-BG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 marL="154079" marR="154079" marT="77040" marB="77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37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450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9617D7-8BF6-4B81-8BDA-C31C6874FE76}"/>
              </a:ext>
            </a:extLst>
          </p:cNvPr>
          <p:cNvSpPr/>
          <p:nvPr/>
        </p:nvSpPr>
        <p:spPr>
          <a:xfrm>
            <a:off x="622278" y="5635799"/>
            <a:ext cx="7971140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defTabSz="812760">
              <a:defRPr/>
            </a:pPr>
            <a:r>
              <a:rPr lang="en-US" sz="800" dirty="0" smtClean="0">
                <a:latin typeface="Calibri" panose="020F0502020204030204"/>
              </a:rPr>
              <a:t> </a:t>
            </a:r>
            <a:endParaRPr lang="en-US" sz="800" dirty="0"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C6D7AFA-F399-A74E-8547-CC901F6C8718}"/>
              </a:ext>
            </a:extLst>
          </p:cNvPr>
          <p:cNvGrpSpPr/>
          <p:nvPr/>
        </p:nvGrpSpPr>
        <p:grpSpPr>
          <a:xfrm>
            <a:off x="10680717" y="239359"/>
            <a:ext cx="1192734" cy="307777"/>
            <a:chOff x="9429432" y="239359"/>
            <a:chExt cx="1192734" cy="307777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xmlns="" id="{BB70C6BB-ABF2-EC4B-9EBA-31452C5AD49B}"/>
                </a:ext>
              </a:extLst>
            </p:cNvPr>
            <p:cNvSpPr/>
            <p:nvPr/>
          </p:nvSpPr>
          <p:spPr>
            <a:xfrm rot="5400000">
              <a:off x="10514653" y="356532"/>
              <a:ext cx="146274" cy="687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4A7E63A0-6CF4-D94F-8C9F-7B796C81269D}"/>
                </a:ext>
              </a:extLst>
            </p:cNvPr>
            <p:cNvSpPr txBox="1"/>
            <p:nvPr/>
          </p:nvSpPr>
          <p:spPr>
            <a:xfrm>
              <a:off x="9429432" y="239359"/>
              <a:ext cx="11927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REFERENCES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925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PPT Basic_White_v5_prophet_edit">
  <a:themeElements>
    <a:clrScheme name="Collaboratory">
      <a:dk1>
        <a:srgbClr val="000000"/>
      </a:dk1>
      <a:lt1>
        <a:srgbClr val="FFFFFF"/>
      </a:lt1>
      <a:dk2>
        <a:srgbClr val="001E60"/>
      </a:dk2>
      <a:lt2>
        <a:srgbClr val="AA0061"/>
      </a:lt2>
      <a:accent1>
        <a:srgbClr val="009CDE"/>
      </a:accent1>
      <a:accent2>
        <a:srgbClr val="888B8D"/>
      </a:accent2>
      <a:accent3>
        <a:srgbClr val="83BF00"/>
      </a:accent3>
      <a:accent4>
        <a:srgbClr val="001E60"/>
      </a:accent4>
      <a:accent5>
        <a:srgbClr val="AA0061"/>
      </a:accent5>
      <a:accent6>
        <a:srgbClr val="009CDE"/>
      </a:accent6>
      <a:hlink>
        <a:srgbClr val="009CDE"/>
      </a:hlink>
      <a:folHlink>
        <a:srgbClr val="AA0061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0F2E435702F4DBF2FF5F9847E99B0" ma:contentTypeVersion="10" ma:contentTypeDescription="Create a new document." ma:contentTypeScope="" ma:versionID="f7d7741cba97c32ac7ab5dd3cf163503">
  <xsd:schema xmlns:xsd="http://www.w3.org/2001/XMLSchema" xmlns:xs="http://www.w3.org/2001/XMLSchema" xmlns:p="http://schemas.microsoft.com/office/2006/metadata/properties" xmlns:ns3="da49572e-825c-400c-8856-6c3bfdef3d14" targetNamespace="http://schemas.microsoft.com/office/2006/metadata/properties" ma:root="true" ma:fieldsID="ede68214479be6fcdb722a94cf22b6cb" ns3:_="">
    <xsd:import namespace="da49572e-825c-400c-8856-6c3bfdef3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9572e-825c-400c-8856-6c3bfdef3d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37613-338D-4DB1-9292-FF52EA9F7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9572e-825c-400c-8856-6c3bfdef3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899910-F0BA-4A0E-BFF7-053364473251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a49572e-825c-400c-8856-6c3bfdef3d14"/>
  </ds:schemaRefs>
</ds:datastoreItem>
</file>

<file path=customXml/itemProps3.xml><?xml version="1.0" encoding="utf-8"?>
<ds:datastoreItem xmlns:ds="http://schemas.openxmlformats.org/officeDocument/2006/customXml" ds:itemID="{50A4BECE-D2B6-4EA0-A593-CA4015A62B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27527</TotalTime>
  <Words>840</Words>
  <Application>Microsoft Office PowerPoint</Application>
  <PresentationFormat>Widescreen</PresentationFormat>
  <Paragraphs>165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Georgia</vt:lpstr>
      <vt:lpstr>PPT Basic_White_v5_prophet_edit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Насоки при интерпретиране на резултатите</vt:lpstr>
      <vt:lpstr>В ДОПЪЛНЕНИЕ: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Thiede, Jim</dc:creator>
  <cp:lastModifiedBy>gabi</cp:lastModifiedBy>
  <cp:revision>242</cp:revision>
  <dcterms:created xsi:type="dcterms:W3CDTF">2020-03-24T19:53:21Z</dcterms:created>
  <dcterms:modified xsi:type="dcterms:W3CDTF">2020-10-27T11:10:35Z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0x010100B830F2E435702F4DBF2FF5F9847E99B0</vt:lpwstr>
  </property>
</Properties>
</file>